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3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6" r:id="rId3"/>
    <p:sldId id="267" r:id="rId4"/>
    <p:sldId id="268" r:id="rId5"/>
    <p:sldId id="289" r:id="rId6"/>
    <p:sldId id="270" r:id="rId7"/>
    <p:sldId id="271" r:id="rId8"/>
    <p:sldId id="272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3B5"/>
    <a:srgbClr val="0070C0"/>
    <a:srgbClr val="336699"/>
    <a:srgbClr val="009999"/>
    <a:srgbClr val="008080"/>
    <a:srgbClr val="192756"/>
    <a:srgbClr val="66CCFF"/>
    <a:srgbClr val="00FFFF"/>
    <a:srgbClr val="00CC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54" autoAdjust="0"/>
    <p:restoredTop sz="94674"/>
  </p:normalViewPr>
  <p:slideViewPr>
    <p:cSldViewPr snapToGrid="0" snapToObjects="1">
      <p:cViewPr varScale="1">
        <p:scale>
          <a:sx n="110" d="100"/>
          <a:sy n="110" d="100"/>
        </p:scale>
        <p:origin x="1896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65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27F98-4B0E-439E-BF45-58FE8DF9297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C51DD44-C09B-4D3A-AABE-4BF3C7638F61}">
      <dgm:prSet phldrT="[Text]"/>
      <dgm:spPr/>
      <dgm:t>
        <a:bodyPr/>
        <a:lstStyle/>
        <a:p>
          <a:r>
            <a:rPr lang="en-US" dirty="0"/>
            <a:t>1937</a:t>
          </a:r>
        </a:p>
      </dgm:t>
    </dgm:pt>
    <dgm:pt modelId="{FB0817E3-420C-4962-B578-C3C3964CF7CB}" type="parTrans" cxnId="{6CCFCF28-9CDD-41F3-8722-C3FDA98722CE}">
      <dgm:prSet/>
      <dgm:spPr/>
      <dgm:t>
        <a:bodyPr/>
        <a:lstStyle/>
        <a:p>
          <a:endParaRPr lang="en-US"/>
        </a:p>
      </dgm:t>
    </dgm:pt>
    <dgm:pt modelId="{51F2A8E4-F5F6-4DC7-AF27-37B5F9ECB864}" type="sibTrans" cxnId="{6CCFCF28-9CDD-41F3-8722-C3FDA98722CE}">
      <dgm:prSet/>
      <dgm:spPr/>
      <dgm:t>
        <a:bodyPr/>
        <a:lstStyle/>
        <a:p>
          <a:endParaRPr lang="en-US"/>
        </a:p>
      </dgm:t>
    </dgm:pt>
    <dgm:pt modelId="{E652AC08-5D8D-4136-AD58-E1B92F308D97}">
      <dgm:prSet phldrT="[Text]"/>
      <dgm:spPr>
        <a:solidFill>
          <a:srgbClr val="336699"/>
        </a:solidFill>
      </dgm:spPr>
      <dgm:t>
        <a:bodyPr/>
        <a:lstStyle/>
        <a:p>
          <a:r>
            <a:rPr lang="en-US" dirty="0"/>
            <a:t>1962</a:t>
          </a:r>
        </a:p>
      </dgm:t>
    </dgm:pt>
    <dgm:pt modelId="{1C44BBCE-4A95-4C20-906E-60EFC9288F47}" type="parTrans" cxnId="{4245B4C2-5848-4FE1-8C87-D1F469E5A609}">
      <dgm:prSet/>
      <dgm:spPr/>
      <dgm:t>
        <a:bodyPr/>
        <a:lstStyle/>
        <a:p>
          <a:endParaRPr lang="en-US"/>
        </a:p>
      </dgm:t>
    </dgm:pt>
    <dgm:pt modelId="{5AE78D7F-BA92-4959-8013-523FA52CB387}" type="sibTrans" cxnId="{4245B4C2-5848-4FE1-8C87-D1F469E5A609}">
      <dgm:prSet/>
      <dgm:spPr/>
      <dgm:t>
        <a:bodyPr/>
        <a:lstStyle/>
        <a:p>
          <a:endParaRPr lang="en-US"/>
        </a:p>
      </dgm:t>
    </dgm:pt>
    <dgm:pt modelId="{7490F2D3-020E-43AD-9161-35B3967D9204}">
      <dgm:prSet phldrT="[Text]"/>
      <dgm:spPr/>
      <dgm:t>
        <a:bodyPr/>
        <a:lstStyle/>
        <a:p>
          <a:r>
            <a:rPr lang="en-US" dirty="0"/>
            <a:t>1992</a:t>
          </a:r>
        </a:p>
      </dgm:t>
    </dgm:pt>
    <dgm:pt modelId="{B50405AC-41C0-45AF-B9DE-F89C89F77E0F}" type="parTrans" cxnId="{B3C9E120-543D-47D9-ACDC-7F5EAD4C52B6}">
      <dgm:prSet/>
      <dgm:spPr/>
      <dgm:t>
        <a:bodyPr/>
        <a:lstStyle/>
        <a:p>
          <a:endParaRPr lang="en-US"/>
        </a:p>
      </dgm:t>
    </dgm:pt>
    <dgm:pt modelId="{78939EBB-2D3B-40B4-B9BA-DCEBD5FEEC1C}" type="sibTrans" cxnId="{B3C9E120-543D-47D9-ACDC-7F5EAD4C52B6}">
      <dgm:prSet/>
      <dgm:spPr/>
      <dgm:t>
        <a:bodyPr/>
        <a:lstStyle/>
        <a:p>
          <a:endParaRPr lang="en-US"/>
        </a:p>
      </dgm:t>
    </dgm:pt>
    <dgm:pt modelId="{17229BC3-2AAC-4D80-820D-52151B40B2BE}">
      <dgm:prSet phldrT="[Text]"/>
      <dgm:spPr>
        <a:solidFill>
          <a:srgbClr val="336699"/>
        </a:solidFill>
      </dgm:spPr>
      <dgm:t>
        <a:bodyPr/>
        <a:lstStyle/>
        <a:p>
          <a:r>
            <a:rPr lang="en-US" dirty="0"/>
            <a:t>1995</a:t>
          </a:r>
        </a:p>
      </dgm:t>
    </dgm:pt>
    <dgm:pt modelId="{66C439B7-A321-4544-BB40-05290FFEE16D}" type="parTrans" cxnId="{94E7AD2E-23CB-4246-A0B9-DED28BC4DA24}">
      <dgm:prSet/>
      <dgm:spPr/>
      <dgm:t>
        <a:bodyPr/>
        <a:lstStyle/>
        <a:p>
          <a:endParaRPr lang="en-US"/>
        </a:p>
      </dgm:t>
    </dgm:pt>
    <dgm:pt modelId="{E2645050-FE2C-4468-979D-8087E61F372A}" type="sibTrans" cxnId="{94E7AD2E-23CB-4246-A0B9-DED28BC4DA24}">
      <dgm:prSet/>
      <dgm:spPr/>
      <dgm:t>
        <a:bodyPr/>
        <a:lstStyle/>
        <a:p>
          <a:endParaRPr lang="en-US"/>
        </a:p>
      </dgm:t>
    </dgm:pt>
    <dgm:pt modelId="{F81E74F7-C6DC-4192-B532-7656E336D986}">
      <dgm:prSet phldrT="[Text]"/>
      <dgm:spPr/>
      <dgm:t>
        <a:bodyPr/>
        <a:lstStyle/>
        <a:p>
          <a:r>
            <a:rPr lang="en-US" dirty="0"/>
            <a:t>1996</a:t>
          </a:r>
        </a:p>
      </dgm:t>
    </dgm:pt>
    <dgm:pt modelId="{B012C01D-04DB-4844-A37B-5EC4864D088F}" type="parTrans" cxnId="{301FAE1D-5023-4608-B0B5-B578F5C61CE9}">
      <dgm:prSet/>
      <dgm:spPr/>
      <dgm:t>
        <a:bodyPr/>
        <a:lstStyle/>
        <a:p>
          <a:endParaRPr lang="en-US"/>
        </a:p>
      </dgm:t>
    </dgm:pt>
    <dgm:pt modelId="{813AE0F7-0831-42CD-929C-B7072EFB29C9}" type="sibTrans" cxnId="{301FAE1D-5023-4608-B0B5-B578F5C61CE9}">
      <dgm:prSet/>
      <dgm:spPr/>
      <dgm:t>
        <a:bodyPr/>
        <a:lstStyle/>
        <a:p>
          <a:endParaRPr lang="en-US"/>
        </a:p>
      </dgm:t>
    </dgm:pt>
    <dgm:pt modelId="{99817A82-AEE6-4092-9381-32B921988B20}">
      <dgm:prSet phldrT="[Text]"/>
      <dgm:spPr>
        <a:solidFill>
          <a:srgbClr val="336699"/>
        </a:solidFill>
      </dgm:spPr>
      <dgm:t>
        <a:bodyPr/>
        <a:lstStyle/>
        <a:p>
          <a:r>
            <a:rPr lang="en-US" dirty="0"/>
            <a:t>1997</a:t>
          </a:r>
        </a:p>
      </dgm:t>
    </dgm:pt>
    <dgm:pt modelId="{315ED377-AD14-4C8F-8541-D93DDAAA59CE}" type="parTrans" cxnId="{C56461F2-6F69-484F-B1AA-79038AC21D52}">
      <dgm:prSet/>
      <dgm:spPr/>
      <dgm:t>
        <a:bodyPr/>
        <a:lstStyle/>
        <a:p>
          <a:endParaRPr lang="en-US"/>
        </a:p>
      </dgm:t>
    </dgm:pt>
    <dgm:pt modelId="{E23E7628-13BD-460A-B498-5D46BC03B27A}" type="sibTrans" cxnId="{C56461F2-6F69-484F-B1AA-79038AC21D52}">
      <dgm:prSet/>
      <dgm:spPr/>
      <dgm:t>
        <a:bodyPr/>
        <a:lstStyle/>
        <a:p>
          <a:endParaRPr lang="en-US"/>
        </a:p>
      </dgm:t>
    </dgm:pt>
    <dgm:pt modelId="{EBF4AA05-18DD-444A-ACDA-146BA01751C7}">
      <dgm:prSet phldrT="[Text]"/>
      <dgm:spPr/>
      <dgm:t>
        <a:bodyPr/>
        <a:lstStyle/>
        <a:p>
          <a:r>
            <a:rPr lang="en-US" dirty="0"/>
            <a:t>2011</a:t>
          </a:r>
        </a:p>
      </dgm:t>
    </dgm:pt>
    <dgm:pt modelId="{A74C3032-3384-476E-9E39-8611C6F3B1A6}" type="parTrans" cxnId="{93971BFC-563B-4A8A-8029-AF572DF7E0C1}">
      <dgm:prSet/>
      <dgm:spPr/>
      <dgm:t>
        <a:bodyPr/>
        <a:lstStyle/>
        <a:p>
          <a:endParaRPr lang="en-US"/>
        </a:p>
      </dgm:t>
    </dgm:pt>
    <dgm:pt modelId="{3038F473-9FA8-4AE9-960A-D57FB20D985F}" type="sibTrans" cxnId="{93971BFC-563B-4A8A-8029-AF572DF7E0C1}">
      <dgm:prSet/>
      <dgm:spPr/>
      <dgm:t>
        <a:bodyPr/>
        <a:lstStyle/>
        <a:p>
          <a:endParaRPr lang="en-US"/>
        </a:p>
      </dgm:t>
    </dgm:pt>
    <dgm:pt modelId="{AE48C69C-B80D-4976-8BB7-9A6EE9690700}">
      <dgm:prSet phldrT="[Text]"/>
      <dgm:spPr>
        <a:solidFill>
          <a:srgbClr val="336699"/>
        </a:solidFill>
      </dgm:spPr>
      <dgm:t>
        <a:bodyPr/>
        <a:lstStyle/>
        <a:p>
          <a:r>
            <a:rPr lang="en-US" dirty="0"/>
            <a:t>2013</a:t>
          </a:r>
        </a:p>
      </dgm:t>
    </dgm:pt>
    <dgm:pt modelId="{B00D494F-965A-4B1B-83FA-E8868B46818A}" type="parTrans" cxnId="{7FB8FD09-2BE1-4F9B-9CBF-7A2C1BAFAD18}">
      <dgm:prSet/>
      <dgm:spPr/>
      <dgm:t>
        <a:bodyPr/>
        <a:lstStyle/>
        <a:p>
          <a:endParaRPr lang="en-US"/>
        </a:p>
      </dgm:t>
    </dgm:pt>
    <dgm:pt modelId="{F7B7B46D-3B0B-4F0F-B75B-BFBCE27B5EA6}" type="sibTrans" cxnId="{7FB8FD09-2BE1-4F9B-9CBF-7A2C1BAFAD18}">
      <dgm:prSet/>
      <dgm:spPr/>
      <dgm:t>
        <a:bodyPr/>
        <a:lstStyle/>
        <a:p>
          <a:endParaRPr lang="en-US"/>
        </a:p>
      </dgm:t>
    </dgm:pt>
    <dgm:pt modelId="{706026EE-E39F-4216-9634-0869AD7B50CA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AE4C77D9-5C80-4B75-9C6F-043406A7D114}" type="parTrans" cxnId="{9DC1FA5F-486E-4E52-8C0A-B8564DB72015}">
      <dgm:prSet/>
      <dgm:spPr/>
      <dgm:t>
        <a:bodyPr/>
        <a:lstStyle/>
        <a:p>
          <a:endParaRPr lang="en-US"/>
        </a:p>
      </dgm:t>
    </dgm:pt>
    <dgm:pt modelId="{64977BBC-7203-4863-BC51-8A75D653D4C8}" type="sibTrans" cxnId="{9DC1FA5F-486E-4E52-8C0A-B8564DB72015}">
      <dgm:prSet/>
      <dgm:spPr/>
      <dgm:t>
        <a:bodyPr/>
        <a:lstStyle/>
        <a:p>
          <a:endParaRPr lang="en-US"/>
        </a:p>
      </dgm:t>
    </dgm:pt>
    <dgm:pt modelId="{629BB485-2C7B-4465-80A0-80FC67FC2129}">
      <dgm:prSet phldrT="[Text]"/>
      <dgm:spPr>
        <a:solidFill>
          <a:srgbClr val="336699"/>
        </a:solidFill>
      </dgm:spPr>
      <dgm:t>
        <a:bodyPr/>
        <a:lstStyle/>
        <a:p>
          <a:r>
            <a:rPr lang="en-US" dirty="0"/>
            <a:t>2019</a:t>
          </a:r>
        </a:p>
      </dgm:t>
    </dgm:pt>
    <dgm:pt modelId="{1CF9A28D-14BB-45EC-8585-DAE6715C75AE}" type="parTrans" cxnId="{4680E766-A2D6-4D9D-90E8-DA038E873364}">
      <dgm:prSet/>
      <dgm:spPr/>
      <dgm:t>
        <a:bodyPr/>
        <a:lstStyle/>
        <a:p>
          <a:endParaRPr lang="en-US"/>
        </a:p>
      </dgm:t>
    </dgm:pt>
    <dgm:pt modelId="{C7716645-12BF-4FCB-8E05-80BA1DA903DD}" type="sibTrans" cxnId="{4680E766-A2D6-4D9D-90E8-DA038E873364}">
      <dgm:prSet/>
      <dgm:spPr/>
      <dgm:t>
        <a:bodyPr/>
        <a:lstStyle/>
        <a:p>
          <a:endParaRPr lang="en-US"/>
        </a:p>
      </dgm:t>
    </dgm:pt>
    <dgm:pt modelId="{6CC60E60-C89E-49EE-8444-4BD155BDB6F9}">
      <dgm:prSet phldrT="[Text]" custT="1"/>
      <dgm:spPr>
        <a:solidFill>
          <a:srgbClr val="19275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72009" tIns="48006" rIns="24003" bIns="4800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2021</a:t>
          </a:r>
        </a:p>
      </dgm:t>
    </dgm:pt>
    <dgm:pt modelId="{3E0205B3-061B-4D08-853D-04D6190D6EAF}" type="parTrans" cxnId="{ECCD6268-0F51-4F48-9651-F990501177CD}">
      <dgm:prSet/>
      <dgm:spPr/>
      <dgm:t>
        <a:bodyPr/>
        <a:lstStyle/>
        <a:p>
          <a:endParaRPr lang="en-US"/>
        </a:p>
      </dgm:t>
    </dgm:pt>
    <dgm:pt modelId="{1E3A0F86-5E91-448A-ACCD-E515A4FF7EDF}" type="sibTrans" cxnId="{ECCD6268-0F51-4F48-9651-F990501177CD}">
      <dgm:prSet/>
      <dgm:spPr/>
      <dgm:t>
        <a:bodyPr/>
        <a:lstStyle/>
        <a:p>
          <a:endParaRPr lang="en-US"/>
        </a:p>
      </dgm:t>
    </dgm:pt>
    <dgm:pt modelId="{7294E079-C201-4F1A-830F-AF2FAD116609}" type="pres">
      <dgm:prSet presAssocID="{EA127F98-4B0E-439E-BF45-58FE8DF92976}" presName="Name0" presStyleCnt="0">
        <dgm:presLayoutVars>
          <dgm:dir/>
          <dgm:resizeHandles val="exact"/>
        </dgm:presLayoutVars>
      </dgm:prSet>
      <dgm:spPr/>
    </dgm:pt>
    <dgm:pt modelId="{EC22CDE4-AF18-4214-BE55-59A90C68D59F}" type="pres">
      <dgm:prSet presAssocID="{9C51DD44-C09B-4D3A-AABE-4BF3C7638F61}" presName="parTxOnly" presStyleLbl="node1" presStyleIdx="0" presStyleCnt="11">
        <dgm:presLayoutVars>
          <dgm:bulletEnabled val="1"/>
        </dgm:presLayoutVars>
      </dgm:prSet>
      <dgm:spPr/>
    </dgm:pt>
    <dgm:pt modelId="{5CB98000-07B4-474F-BAA5-08ECCC6A76E6}" type="pres">
      <dgm:prSet presAssocID="{51F2A8E4-F5F6-4DC7-AF27-37B5F9ECB864}" presName="parSpace" presStyleCnt="0"/>
      <dgm:spPr/>
    </dgm:pt>
    <dgm:pt modelId="{7C967ED5-8860-41A6-8394-9AB08920AF52}" type="pres">
      <dgm:prSet presAssocID="{E652AC08-5D8D-4136-AD58-E1B92F308D97}" presName="parTxOnly" presStyleLbl="node1" presStyleIdx="1" presStyleCnt="11">
        <dgm:presLayoutVars>
          <dgm:bulletEnabled val="1"/>
        </dgm:presLayoutVars>
      </dgm:prSet>
      <dgm:spPr/>
    </dgm:pt>
    <dgm:pt modelId="{43A5779A-658A-4F3D-A00D-0BA734D183AE}" type="pres">
      <dgm:prSet presAssocID="{5AE78D7F-BA92-4959-8013-523FA52CB387}" presName="parSpace" presStyleCnt="0"/>
      <dgm:spPr/>
    </dgm:pt>
    <dgm:pt modelId="{9E680DB9-F238-4267-8DFB-838184478E4C}" type="pres">
      <dgm:prSet presAssocID="{7490F2D3-020E-43AD-9161-35B3967D9204}" presName="parTxOnly" presStyleLbl="node1" presStyleIdx="2" presStyleCnt="11">
        <dgm:presLayoutVars>
          <dgm:bulletEnabled val="1"/>
        </dgm:presLayoutVars>
      </dgm:prSet>
      <dgm:spPr/>
    </dgm:pt>
    <dgm:pt modelId="{DDB0ADA4-D104-4596-A7FA-66B91FE38CAC}" type="pres">
      <dgm:prSet presAssocID="{78939EBB-2D3B-40B4-B9BA-DCEBD5FEEC1C}" presName="parSpace" presStyleCnt="0"/>
      <dgm:spPr/>
    </dgm:pt>
    <dgm:pt modelId="{4843DEC0-A677-4FAF-B6AE-53CC498C991E}" type="pres">
      <dgm:prSet presAssocID="{17229BC3-2AAC-4D80-820D-52151B40B2BE}" presName="parTxOnly" presStyleLbl="node1" presStyleIdx="3" presStyleCnt="11">
        <dgm:presLayoutVars>
          <dgm:bulletEnabled val="1"/>
        </dgm:presLayoutVars>
      </dgm:prSet>
      <dgm:spPr/>
    </dgm:pt>
    <dgm:pt modelId="{12833E10-3A08-4427-A410-ADA727C23DEE}" type="pres">
      <dgm:prSet presAssocID="{E2645050-FE2C-4468-979D-8087E61F372A}" presName="parSpace" presStyleCnt="0"/>
      <dgm:spPr/>
    </dgm:pt>
    <dgm:pt modelId="{C926A54C-88CD-4AE0-8D45-328A24C85E8E}" type="pres">
      <dgm:prSet presAssocID="{F81E74F7-C6DC-4192-B532-7656E336D986}" presName="parTxOnly" presStyleLbl="node1" presStyleIdx="4" presStyleCnt="11">
        <dgm:presLayoutVars>
          <dgm:bulletEnabled val="1"/>
        </dgm:presLayoutVars>
      </dgm:prSet>
      <dgm:spPr/>
    </dgm:pt>
    <dgm:pt modelId="{2EA88F19-952A-4F97-87A9-AFE0FEFE23BE}" type="pres">
      <dgm:prSet presAssocID="{813AE0F7-0831-42CD-929C-B7072EFB29C9}" presName="parSpace" presStyleCnt="0"/>
      <dgm:spPr/>
    </dgm:pt>
    <dgm:pt modelId="{FAB9806D-FB20-485B-9B3B-EEDCF71EE22A}" type="pres">
      <dgm:prSet presAssocID="{99817A82-AEE6-4092-9381-32B921988B20}" presName="parTxOnly" presStyleLbl="node1" presStyleIdx="5" presStyleCnt="11">
        <dgm:presLayoutVars>
          <dgm:bulletEnabled val="1"/>
        </dgm:presLayoutVars>
      </dgm:prSet>
      <dgm:spPr/>
    </dgm:pt>
    <dgm:pt modelId="{D0586CB1-D7AE-4181-AA2A-5A7172070B62}" type="pres">
      <dgm:prSet presAssocID="{E23E7628-13BD-460A-B498-5D46BC03B27A}" presName="parSpace" presStyleCnt="0"/>
      <dgm:spPr/>
    </dgm:pt>
    <dgm:pt modelId="{68CDD0DB-4B40-4D9E-936D-9D55D8122567}" type="pres">
      <dgm:prSet presAssocID="{EBF4AA05-18DD-444A-ACDA-146BA01751C7}" presName="parTxOnly" presStyleLbl="node1" presStyleIdx="6" presStyleCnt="11">
        <dgm:presLayoutVars>
          <dgm:bulletEnabled val="1"/>
        </dgm:presLayoutVars>
      </dgm:prSet>
      <dgm:spPr/>
    </dgm:pt>
    <dgm:pt modelId="{46ECE371-9C15-4E89-A977-2DAACC01D383}" type="pres">
      <dgm:prSet presAssocID="{3038F473-9FA8-4AE9-960A-D57FB20D985F}" presName="parSpace" presStyleCnt="0"/>
      <dgm:spPr/>
    </dgm:pt>
    <dgm:pt modelId="{DA578303-EA8E-414D-9E4B-72618265F0DF}" type="pres">
      <dgm:prSet presAssocID="{AE48C69C-B80D-4976-8BB7-9A6EE9690700}" presName="parTxOnly" presStyleLbl="node1" presStyleIdx="7" presStyleCnt="11">
        <dgm:presLayoutVars>
          <dgm:bulletEnabled val="1"/>
        </dgm:presLayoutVars>
      </dgm:prSet>
      <dgm:spPr/>
    </dgm:pt>
    <dgm:pt modelId="{36DAD636-0282-4044-B935-00519BFE1A77}" type="pres">
      <dgm:prSet presAssocID="{F7B7B46D-3B0B-4F0F-B75B-BFBCE27B5EA6}" presName="parSpace" presStyleCnt="0"/>
      <dgm:spPr/>
    </dgm:pt>
    <dgm:pt modelId="{DCDF426F-22A3-4B4B-A064-CDE760F78B53}" type="pres">
      <dgm:prSet presAssocID="{706026EE-E39F-4216-9634-0869AD7B50CA}" presName="parTxOnly" presStyleLbl="node1" presStyleIdx="8" presStyleCnt="11">
        <dgm:presLayoutVars>
          <dgm:bulletEnabled val="1"/>
        </dgm:presLayoutVars>
      </dgm:prSet>
      <dgm:spPr/>
    </dgm:pt>
    <dgm:pt modelId="{61968DCE-CEAC-4D8B-86BC-3688D197B3CA}" type="pres">
      <dgm:prSet presAssocID="{64977BBC-7203-4863-BC51-8A75D653D4C8}" presName="parSpace" presStyleCnt="0"/>
      <dgm:spPr/>
    </dgm:pt>
    <dgm:pt modelId="{15B95816-7884-47D0-ACC1-DB84596A8960}" type="pres">
      <dgm:prSet presAssocID="{629BB485-2C7B-4465-80A0-80FC67FC2129}" presName="parTxOnly" presStyleLbl="node1" presStyleIdx="9" presStyleCnt="11">
        <dgm:presLayoutVars>
          <dgm:bulletEnabled val="1"/>
        </dgm:presLayoutVars>
      </dgm:prSet>
      <dgm:spPr/>
    </dgm:pt>
    <dgm:pt modelId="{F45E2CE2-6E9B-40FD-8433-A03BFF274131}" type="pres">
      <dgm:prSet presAssocID="{C7716645-12BF-4FCB-8E05-80BA1DA903DD}" presName="parSpace" presStyleCnt="0"/>
      <dgm:spPr/>
    </dgm:pt>
    <dgm:pt modelId="{1D960EFA-C183-437A-8719-AC7CEC4DE2A5}" type="pres">
      <dgm:prSet presAssocID="{6CC60E60-C89E-49EE-8444-4BD155BDB6F9}" presName="parTxOnly" presStyleLbl="node1" presStyleIdx="10" presStyleCnt="11">
        <dgm:presLayoutVars>
          <dgm:bulletEnabled val="1"/>
        </dgm:presLayoutVars>
      </dgm:prSet>
      <dgm:spPr>
        <a:xfrm>
          <a:off x="7616364" y="2109111"/>
          <a:ext cx="951914" cy="380765"/>
        </a:xfrm>
        <a:prstGeom prst="chevron">
          <a:avLst/>
        </a:prstGeom>
      </dgm:spPr>
    </dgm:pt>
  </dgm:ptLst>
  <dgm:cxnLst>
    <dgm:cxn modelId="{F02D2706-AC0E-4581-BD36-E0ECF7713EEB}" type="presOf" srcId="{99817A82-AEE6-4092-9381-32B921988B20}" destId="{FAB9806D-FB20-485B-9B3B-EEDCF71EE22A}" srcOrd="0" destOrd="0" presId="urn:microsoft.com/office/officeart/2005/8/layout/hChevron3"/>
    <dgm:cxn modelId="{51E86E09-9005-44C1-A7AF-4AF98306536F}" type="presOf" srcId="{706026EE-E39F-4216-9634-0869AD7B50CA}" destId="{DCDF426F-22A3-4B4B-A064-CDE760F78B53}" srcOrd="0" destOrd="0" presId="urn:microsoft.com/office/officeart/2005/8/layout/hChevron3"/>
    <dgm:cxn modelId="{7FB8FD09-2BE1-4F9B-9CBF-7A2C1BAFAD18}" srcId="{EA127F98-4B0E-439E-BF45-58FE8DF92976}" destId="{AE48C69C-B80D-4976-8BB7-9A6EE9690700}" srcOrd="7" destOrd="0" parTransId="{B00D494F-965A-4B1B-83FA-E8868B46818A}" sibTransId="{F7B7B46D-3B0B-4F0F-B75B-BFBCE27B5EA6}"/>
    <dgm:cxn modelId="{67D52014-382C-4FC2-9E0F-FDCC9FD72939}" type="presOf" srcId="{17229BC3-2AAC-4D80-820D-52151B40B2BE}" destId="{4843DEC0-A677-4FAF-B6AE-53CC498C991E}" srcOrd="0" destOrd="0" presId="urn:microsoft.com/office/officeart/2005/8/layout/hChevron3"/>
    <dgm:cxn modelId="{8895A814-7C30-4900-BFCF-2BB4F6D1473D}" type="presOf" srcId="{EA127F98-4B0E-439E-BF45-58FE8DF92976}" destId="{7294E079-C201-4F1A-830F-AF2FAD116609}" srcOrd="0" destOrd="0" presId="urn:microsoft.com/office/officeart/2005/8/layout/hChevron3"/>
    <dgm:cxn modelId="{301FAE1D-5023-4608-B0B5-B578F5C61CE9}" srcId="{EA127F98-4B0E-439E-BF45-58FE8DF92976}" destId="{F81E74F7-C6DC-4192-B532-7656E336D986}" srcOrd="4" destOrd="0" parTransId="{B012C01D-04DB-4844-A37B-5EC4864D088F}" sibTransId="{813AE0F7-0831-42CD-929C-B7072EFB29C9}"/>
    <dgm:cxn modelId="{B3C9E120-543D-47D9-ACDC-7F5EAD4C52B6}" srcId="{EA127F98-4B0E-439E-BF45-58FE8DF92976}" destId="{7490F2D3-020E-43AD-9161-35B3967D9204}" srcOrd="2" destOrd="0" parTransId="{B50405AC-41C0-45AF-B9DE-F89C89F77E0F}" sibTransId="{78939EBB-2D3B-40B4-B9BA-DCEBD5FEEC1C}"/>
    <dgm:cxn modelId="{6CCFCF28-9CDD-41F3-8722-C3FDA98722CE}" srcId="{EA127F98-4B0E-439E-BF45-58FE8DF92976}" destId="{9C51DD44-C09B-4D3A-AABE-4BF3C7638F61}" srcOrd="0" destOrd="0" parTransId="{FB0817E3-420C-4962-B578-C3C3964CF7CB}" sibTransId="{51F2A8E4-F5F6-4DC7-AF27-37B5F9ECB864}"/>
    <dgm:cxn modelId="{94E7AD2E-23CB-4246-A0B9-DED28BC4DA24}" srcId="{EA127F98-4B0E-439E-BF45-58FE8DF92976}" destId="{17229BC3-2AAC-4D80-820D-52151B40B2BE}" srcOrd="3" destOrd="0" parTransId="{66C439B7-A321-4544-BB40-05290FFEE16D}" sibTransId="{E2645050-FE2C-4468-979D-8087E61F372A}"/>
    <dgm:cxn modelId="{6AAF7A3C-3352-4C6C-9922-269032B41DAF}" type="presOf" srcId="{629BB485-2C7B-4465-80A0-80FC67FC2129}" destId="{15B95816-7884-47D0-ACC1-DB84596A8960}" srcOrd="0" destOrd="0" presId="urn:microsoft.com/office/officeart/2005/8/layout/hChevron3"/>
    <dgm:cxn modelId="{9DC1FA5F-486E-4E52-8C0A-B8564DB72015}" srcId="{EA127F98-4B0E-439E-BF45-58FE8DF92976}" destId="{706026EE-E39F-4216-9634-0869AD7B50CA}" srcOrd="8" destOrd="0" parTransId="{AE4C77D9-5C80-4B75-9C6F-043406A7D114}" sibTransId="{64977BBC-7203-4863-BC51-8A75D653D4C8}"/>
    <dgm:cxn modelId="{4680E766-A2D6-4D9D-90E8-DA038E873364}" srcId="{EA127F98-4B0E-439E-BF45-58FE8DF92976}" destId="{629BB485-2C7B-4465-80A0-80FC67FC2129}" srcOrd="9" destOrd="0" parTransId="{1CF9A28D-14BB-45EC-8585-DAE6715C75AE}" sibTransId="{C7716645-12BF-4FCB-8E05-80BA1DA903DD}"/>
    <dgm:cxn modelId="{ECCD6268-0F51-4F48-9651-F990501177CD}" srcId="{EA127F98-4B0E-439E-BF45-58FE8DF92976}" destId="{6CC60E60-C89E-49EE-8444-4BD155BDB6F9}" srcOrd="10" destOrd="0" parTransId="{3E0205B3-061B-4D08-853D-04D6190D6EAF}" sibTransId="{1E3A0F86-5E91-448A-ACCD-E515A4FF7EDF}"/>
    <dgm:cxn modelId="{34136674-CFD1-4395-97BD-4FF8F1F01C75}" type="presOf" srcId="{AE48C69C-B80D-4976-8BB7-9A6EE9690700}" destId="{DA578303-EA8E-414D-9E4B-72618265F0DF}" srcOrd="0" destOrd="0" presId="urn:microsoft.com/office/officeart/2005/8/layout/hChevron3"/>
    <dgm:cxn modelId="{8D5AB57E-F984-4834-BF08-D0292A1263AD}" type="presOf" srcId="{9C51DD44-C09B-4D3A-AABE-4BF3C7638F61}" destId="{EC22CDE4-AF18-4214-BE55-59A90C68D59F}" srcOrd="0" destOrd="0" presId="urn:microsoft.com/office/officeart/2005/8/layout/hChevron3"/>
    <dgm:cxn modelId="{E225B28F-9790-4982-970E-CF29BA3B64D1}" type="presOf" srcId="{F81E74F7-C6DC-4192-B532-7656E336D986}" destId="{C926A54C-88CD-4AE0-8D45-328A24C85E8E}" srcOrd="0" destOrd="0" presId="urn:microsoft.com/office/officeart/2005/8/layout/hChevron3"/>
    <dgm:cxn modelId="{84DAB0A2-9E0D-458B-85FB-19DD7EED3D49}" type="presOf" srcId="{E652AC08-5D8D-4136-AD58-E1B92F308D97}" destId="{7C967ED5-8860-41A6-8394-9AB08920AF52}" srcOrd="0" destOrd="0" presId="urn:microsoft.com/office/officeart/2005/8/layout/hChevron3"/>
    <dgm:cxn modelId="{3CE5E7B8-CE33-4360-B640-EC170AEFF86E}" type="presOf" srcId="{6CC60E60-C89E-49EE-8444-4BD155BDB6F9}" destId="{1D960EFA-C183-437A-8719-AC7CEC4DE2A5}" srcOrd="0" destOrd="0" presId="urn:microsoft.com/office/officeart/2005/8/layout/hChevron3"/>
    <dgm:cxn modelId="{4245B4C2-5848-4FE1-8C87-D1F469E5A609}" srcId="{EA127F98-4B0E-439E-BF45-58FE8DF92976}" destId="{E652AC08-5D8D-4136-AD58-E1B92F308D97}" srcOrd="1" destOrd="0" parTransId="{1C44BBCE-4A95-4C20-906E-60EFC9288F47}" sibTransId="{5AE78D7F-BA92-4959-8013-523FA52CB387}"/>
    <dgm:cxn modelId="{96F981E8-273E-428E-B263-5B454FE1F00B}" type="presOf" srcId="{7490F2D3-020E-43AD-9161-35B3967D9204}" destId="{9E680DB9-F238-4267-8DFB-838184478E4C}" srcOrd="0" destOrd="0" presId="urn:microsoft.com/office/officeart/2005/8/layout/hChevron3"/>
    <dgm:cxn modelId="{684A99F1-B661-424A-8375-9195DEA1ABD9}" type="presOf" srcId="{EBF4AA05-18DD-444A-ACDA-146BA01751C7}" destId="{68CDD0DB-4B40-4D9E-936D-9D55D8122567}" srcOrd="0" destOrd="0" presId="urn:microsoft.com/office/officeart/2005/8/layout/hChevron3"/>
    <dgm:cxn modelId="{C56461F2-6F69-484F-B1AA-79038AC21D52}" srcId="{EA127F98-4B0E-439E-BF45-58FE8DF92976}" destId="{99817A82-AEE6-4092-9381-32B921988B20}" srcOrd="5" destOrd="0" parTransId="{315ED377-AD14-4C8F-8541-D93DDAAA59CE}" sibTransId="{E23E7628-13BD-460A-B498-5D46BC03B27A}"/>
    <dgm:cxn modelId="{93971BFC-563B-4A8A-8029-AF572DF7E0C1}" srcId="{EA127F98-4B0E-439E-BF45-58FE8DF92976}" destId="{EBF4AA05-18DD-444A-ACDA-146BA01751C7}" srcOrd="6" destOrd="0" parTransId="{A74C3032-3384-476E-9E39-8611C6F3B1A6}" sibTransId="{3038F473-9FA8-4AE9-960A-D57FB20D985F}"/>
    <dgm:cxn modelId="{2D345FF8-167D-4D32-89FE-17B0611B9D68}" type="presParOf" srcId="{7294E079-C201-4F1A-830F-AF2FAD116609}" destId="{EC22CDE4-AF18-4214-BE55-59A90C68D59F}" srcOrd="0" destOrd="0" presId="urn:microsoft.com/office/officeart/2005/8/layout/hChevron3"/>
    <dgm:cxn modelId="{F8CDC725-32B6-41A1-8FEF-F64EFD498E3C}" type="presParOf" srcId="{7294E079-C201-4F1A-830F-AF2FAD116609}" destId="{5CB98000-07B4-474F-BAA5-08ECCC6A76E6}" srcOrd="1" destOrd="0" presId="urn:microsoft.com/office/officeart/2005/8/layout/hChevron3"/>
    <dgm:cxn modelId="{CDCB9473-77F1-414A-85E0-0A3BB0453D5D}" type="presParOf" srcId="{7294E079-C201-4F1A-830F-AF2FAD116609}" destId="{7C967ED5-8860-41A6-8394-9AB08920AF52}" srcOrd="2" destOrd="0" presId="urn:microsoft.com/office/officeart/2005/8/layout/hChevron3"/>
    <dgm:cxn modelId="{B63E9A21-D164-46B0-8C19-A9EEAB825FED}" type="presParOf" srcId="{7294E079-C201-4F1A-830F-AF2FAD116609}" destId="{43A5779A-658A-4F3D-A00D-0BA734D183AE}" srcOrd="3" destOrd="0" presId="urn:microsoft.com/office/officeart/2005/8/layout/hChevron3"/>
    <dgm:cxn modelId="{68853A4F-757E-4596-8B8C-1AB1E3E01A42}" type="presParOf" srcId="{7294E079-C201-4F1A-830F-AF2FAD116609}" destId="{9E680DB9-F238-4267-8DFB-838184478E4C}" srcOrd="4" destOrd="0" presId="urn:microsoft.com/office/officeart/2005/8/layout/hChevron3"/>
    <dgm:cxn modelId="{DF9415ED-497C-4019-8D30-BF8E5EF40600}" type="presParOf" srcId="{7294E079-C201-4F1A-830F-AF2FAD116609}" destId="{DDB0ADA4-D104-4596-A7FA-66B91FE38CAC}" srcOrd="5" destOrd="0" presId="urn:microsoft.com/office/officeart/2005/8/layout/hChevron3"/>
    <dgm:cxn modelId="{D6CF72F3-7096-411E-B870-A3144E1C73C9}" type="presParOf" srcId="{7294E079-C201-4F1A-830F-AF2FAD116609}" destId="{4843DEC0-A677-4FAF-B6AE-53CC498C991E}" srcOrd="6" destOrd="0" presId="urn:microsoft.com/office/officeart/2005/8/layout/hChevron3"/>
    <dgm:cxn modelId="{16253D17-5308-499E-A2E9-0C6CD47EDE65}" type="presParOf" srcId="{7294E079-C201-4F1A-830F-AF2FAD116609}" destId="{12833E10-3A08-4427-A410-ADA727C23DEE}" srcOrd="7" destOrd="0" presId="urn:microsoft.com/office/officeart/2005/8/layout/hChevron3"/>
    <dgm:cxn modelId="{742B3C50-55D4-4618-B6C7-819D70F9C1E0}" type="presParOf" srcId="{7294E079-C201-4F1A-830F-AF2FAD116609}" destId="{C926A54C-88CD-4AE0-8D45-328A24C85E8E}" srcOrd="8" destOrd="0" presId="urn:microsoft.com/office/officeart/2005/8/layout/hChevron3"/>
    <dgm:cxn modelId="{E4CDA295-9B7E-40DB-B5B3-F17A7E4B6858}" type="presParOf" srcId="{7294E079-C201-4F1A-830F-AF2FAD116609}" destId="{2EA88F19-952A-4F97-87A9-AFE0FEFE23BE}" srcOrd="9" destOrd="0" presId="urn:microsoft.com/office/officeart/2005/8/layout/hChevron3"/>
    <dgm:cxn modelId="{3C0DC6F5-0EEA-4D22-A408-C0F888F4B8EF}" type="presParOf" srcId="{7294E079-C201-4F1A-830F-AF2FAD116609}" destId="{FAB9806D-FB20-485B-9B3B-EEDCF71EE22A}" srcOrd="10" destOrd="0" presId="urn:microsoft.com/office/officeart/2005/8/layout/hChevron3"/>
    <dgm:cxn modelId="{98C154C8-2264-4127-85AD-D41F55080032}" type="presParOf" srcId="{7294E079-C201-4F1A-830F-AF2FAD116609}" destId="{D0586CB1-D7AE-4181-AA2A-5A7172070B62}" srcOrd="11" destOrd="0" presId="urn:microsoft.com/office/officeart/2005/8/layout/hChevron3"/>
    <dgm:cxn modelId="{E37D3288-DF4E-4764-B290-997D98D28D65}" type="presParOf" srcId="{7294E079-C201-4F1A-830F-AF2FAD116609}" destId="{68CDD0DB-4B40-4D9E-936D-9D55D8122567}" srcOrd="12" destOrd="0" presId="urn:microsoft.com/office/officeart/2005/8/layout/hChevron3"/>
    <dgm:cxn modelId="{40B70717-E342-4C7B-A4DE-EB3BA8838DC8}" type="presParOf" srcId="{7294E079-C201-4F1A-830F-AF2FAD116609}" destId="{46ECE371-9C15-4E89-A977-2DAACC01D383}" srcOrd="13" destOrd="0" presId="urn:microsoft.com/office/officeart/2005/8/layout/hChevron3"/>
    <dgm:cxn modelId="{76D717C6-44C2-4D53-92E2-7065759E9443}" type="presParOf" srcId="{7294E079-C201-4F1A-830F-AF2FAD116609}" destId="{DA578303-EA8E-414D-9E4B-72618265F0DF}" srcOrd="14" destOrd="0" presId="urn:microsoft.com/office/officeart/2005/8/layout/hChevron3"/>
    <dgm:cxn modelId="{27CDE071-8543-45C9-81B4-C60280AB1157}" type="presParOf" srcId="{7294E079-C201-4F1A-830F-AF2FAD116609}" destId="{36DAD636-0282-4044-B935-00519BFE1A77}" srcOrd="15" destOrd="0" presId="urn:microsoft.com/office/officeart/2005/8/layout/hChevron3"/>
    <dgm:cxn modelId="{DBE19B8F-F3BC-4F32-8565-FBB4A11167BE}" type="presParOf" srcId="{7294E079-C201-4F1A-830F-AF2FAD116609}" destId="{DCDF426F-22A3-4B4B-A064-CDE760F78B53}" srcOrd="16" destOrd="0" presId="urn:microsoft.com/office/officeart/2005/8/layout/hChevron3"/>
    <dgm:cxn modelId="{F0E7F7FB-3FA8-452E-835B-38728B6DD5B5}" type="presParOf" srcId="{7294E079-C201-4F1A-830F-AF2FAD116609}" destId="{61968DCE-CEAC-4D8B-86BC-3688D197B3CA}" srcOrd="17" destOrd="0" presId="urn:microsoft.com/office/officeart/2005/8/layout/hChevron3"/>
    <dgm:cxn modelId="{A5AC59DD-2365-412C-8BBC-2B7854D61596}" type="presParOf" srcId="{7294E079-C201-4F1A-830F-AF2FAD116609}" destId="{15B95816-7884-47D0-ACC1-DB84596A8960}" srcOrd="18" destOrd="0" presId="urn:microsoft.com/office/officeart/2005/8/layout/hChevron3"/>
    <dgm:cxn modelId="{B3729C49-570E-4D0B-841B-A4A70E163BB7}" type="presParOf" srcId="{7294E079-C201-4F1A-830F-AF2FAD116609}" destId="{F45E2CE2-6E9B-40FD-8433-A03BFF274131}" srcOrd="19" destOrd="0" presId="urn:microsoft.com/office/officeart/2005/8/layout/hChevron3"/>
    <dgm:cxn modelId="{D866ADE4-F3A5-4AF5-94D2-B77DD1422010}" type="presParOf" srcId="{7294E079-C201-4F1A-830F-AF2FAD116609}" destId="{1D960EFA-C183-437A-8719-AC7CEC4DE2A5}" srcOrd="2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2CDE4-AF18-4214-BE55-59A90C68D59F}">
      <dsp:nvSpPr>
        <dsp:cNvPr id="0" name=""/>
        <dsp:cNvSpPr/>
      </dsp:nvSpPr>
      <dsp:spPr>
        <a:xfrm>
          <a:off x="1046" y="2109111"/>
          <a:ext cx="951914" cy="38076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1937</a:t>
          </a:r>
        </a:p>
      </dsp:txBody>
      <dsp:txXfrm>
        <a:off x="1046" y="2109111"/>
        <a:ext cx="856723" cy="380765"/>
      </dsp:txXfrm>
    </dsp:sp>
    <dsp:sp modelId="{7C967ED5-8860-41A6-8394-9AB08920AF52}">
      <dsp:nvSpPr>
        <dsp:cNvPr id="0" name=""/>
        <dsp:cNvSpPr/>
      </dsp:nvSpPr>
      <dsp:spPr>
        <a:xfrm>
          <a:off x="762577" y="2109111"/>
          <a:ext cx="951914" cy="380765"/>
        </a:xfrm>
        <a:prstGeom prst="chevron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1962</a:t>
          </a:r>
        </a:p>
      </dsp:txBody>
      <dsp:txXfrm>
        <a:off x="952960" y="2109111"/>
        <a:ext cx="571149" cy="380765"/>
      </dsp:txXfrm>
    </dsp:sp>
    <dsp:sp modelId="{9E680DB9-F238-4267-8DFB-838184478E4C}">
      <dsp:nvSpPr>
        <dsp:cNvPr id="0" name=""/>
        <dsp:cNvSpPr/>
      </dsp:nvSpPr>
      <dsp:spPr>
        <a:xfrm>
          <a:off x="1524109" y="2109111"/>
          <a:ext cx="951914" cy="3807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1992</a:t>
          </a:r>
        </a:p>
      </dsp:txBody>
      <dsp:txXfrm>
        <a:off x="1714492" y="2109111"/>
        <a:ext cx="571149" cy="380765"/>
      </dsp:txXfrm>
    </dsp:sp>
    <dsp:sp modelId="{4843DEC0-A677-4FAF-B6AE-53CC498C991E}">
      <dsp:nvSpPr>
        <dsp:cNvPr id="0" name=""/>
        <dsp:cNvSpPr/>
      </dsp:nvSpPr>
      <dsp:spPr>
        <a:xfrm>
          <a:off x="2285641" y="2109111"/>
          <a:ext cx="951914" cy="380765"/>
        </a:xfrm>
        <a:prstGeom prst="chevron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1995</a:t>
          </a:r>
        </a:p>
      </dsp:txBody>
      <dsp:txXfrm>
        <a:off x="2476024" y="2109111"/>
        <a:ext cx="571149" cy="380765"/>
      </dsp:txXfrm>
    </dsp:sp>
    <dsp:sp modelId="{C926A54C-88CD-4AE0-8D45-328A24C85E8E}">
      <dsp:nvSpPr>
        <dsp:cNvPr id="0" name=""/>
        <dsp:cNvSpPr/>
      </dsp:nvSpPr>
      <dsp:spPr>
        <a:xfrm>
          <a:off x="3047173" y="2109111"/>
          <a:ext cx="951914" cy="3807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1996</a:t>
          </a:r>
        </a:p>
      </dsp:txBody>
      <dsp:txXfrm>
        <a:off x="3237556" y="2109111"/>
        <a:ext cx="571149" cy="380765"/>
      </dsp:txXfrm>
    </dsp:sp>
    <dsp:sp modelId="{FAB9806D-FB20-485B-9B3B-EEDCF71EE22A}">
      <dsp:nvSpPr>
        <dsp:cNvPr id="0" name=""/>
        <dsp:cNvSpPr/>
      </dsp:nvSpPr>
      <dsp:spPr>
        <a:xfrm>
          <a:off x="3808705" y="2109111"/>
          <a:ext cx="951914" cy="380765"/>
        </a:xfrm>
        <a:prstGeom prst="chevron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1997</a:t>
          </a:r>
        </a:p>
      </dsp:txBody>
      <dsp:txXfrm>
        <a:off x="3999088" y="2109111"/>
        <a:ext cx="571149" cy="380765"/>
      </dsp:txXfrm>
    </dsp:sp>
    <dsp:sp modelId="{68CDD0DB-4B40-4D9E-936D-9D55D8122567}">
      <dsp:nvSpPr>
        <dsp:cNvPr id="0" name=""/>
        <dsp:cNvSpPr/>
      </dsp:nvSpPr>
      <dsp:spPr>
        <a:xfrm>
          <a:off x="4570236" y="2109111"/>
          <a:ext cx="951914" cy="3807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2011</a:t>
          </a:r>
        </a:p>
      </dsp:txBody>
      <dsp:txXfrm>
        <a:off x="4760619" y="2109111"/>
        <a:ext cx="571149" cy="380765"/>
      </dsp:txXfrm>
    </dsp:sp>
    <dsp:sp modelId="{DA578303-EA8E-414D-9E4B-72618265F0DF}">
      <dsp:nvSpPr>
        <dsp:cNvPr id="0" name=""/>
        <dsp:cNvSpPr/>
      </dsp:nvSpPr>
      <dsp:spPr>
        <a:xfrm>
          <a:off x="5331768" y="2109111"/>
          <a:ext cx="951914" cy="380765"/>
        </a:xfrm>
        <a:prstGeom prst="chevron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2013</a:t>
          </a:r>
        </a:p>
      </dsp:txBody>
      <dsp:txXfrm>
        <a:off x="5522151" y="2109111"/>
        <a:ext cx="571149" cy="380765"/>
      </dsp:txXfrm>
    </dsp:sp>
    <dsp:sp modelId="{DCDF426F-22A3-4B4B-A064-CDE760F78B53}">
      <dsp:nvSpPr>
        <dsp:cNvPr id="0" name=""/>
        <dsp:cNvSpPr/>
      </dsp:nvSpPr>
      <dsp:spPr>
        <a:xfrm>
          <a:off x="6093300" y="2109111"/>
          <a:ext cx="951914" cy="3807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2014</a:t>
          </a:r>
        </a:p>
      </dsp:txBody>
      <dsp:txXfrm>
        <a:off x="6283683" y="2109111"/>
        <a:ext cx="571149" cy="380765"/>
      </dsp:txXfrm>
    </dsp:sp>
    <dsp:sp modelId="{15B95816-7884-47D0-ACC1-DB84596A8960}">
      <dsp:nvSpPr>
        <dsp:cNvPr id="0" name=""/>
        <dsp:cNvSpPr/>
      </dsp:nvSpPr>
      <dsp:spPr>
        <a:xfrm>
          <a:off x="6854832" y="2109111"/>
          <a:ext cx="951914" cy="380765"/>
        </a:xfrm>
        <a:prstGeom prst="chevron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2019</a:t>
          </a:r>
        </a:p>
      </dsp:txBody>
      <dsp:txXfrm>
        <a:off x="7045215" y="2109111"/>
        <a:ext cx="571149" cy="380765"/>
      </dsp:txXfrm>
    </dsp:sp>
    <dsp:sp modelId="{1D960EFA-C183-437A-8719-AC7CEC4DE2A5}">
      <dsp:nvSpPr>
        <dsp:cNvPr id="0" name=""/>
        <dsp:cNvSpPr/>
      </dsp:nvSpPr>
      <dsp:spPr>
        <a:xfrm>
          <a:off x="7616364" y="2109111"/>
          <a:ext cx="951914" cy="380765"/>
        </a:xfrm>
        <a:prstGeom prst="chevron">
          <a:avLst/>
        </a:prstGeom>
        <a:solidFill>
          <a:srgbClr val="192756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2021</a:t>
          </a:r>
        </a:p>
      </dsp:txBody>
      <dsp:txXfrm>
        <a:off x="7806747" y="2109111"/>
        <a:ext cx="571149" cy="380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B3FBB2-3534-EF46-AE2E-CE202CABE5B1}" type="datetimeFigureOut">
              <a:rPr lang="en-US" smtClean="0"/>
              <a:pPr/>
              <a:t>10/14/2021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11DD26-47AF-3944-91CC-7B883497C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8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BF725A-4DE3-F347-B405-186D6426AF80}" type="datetimeFigureOut">
              <a:rPr lang="en-US" smtClean="0"/>
              <a:pPr/>
              <a:t>10/14/2021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12B0BC-FA97-FB47-A7F7-196EDDC37D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8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188613"/>
            <a:ext cx="6858000" cy="11096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sz="4400" dirty="0"/>
              <a:t>Title (44 </a:t>
            </a:r>
            <a:r>
              <a:rPr lang="en-US" sz="4400" dirty="0" err="1"/>
              <a:t>pt</a:t>
            </a:r>
            <a:r>
              <a:rPr lang="en-US" sz="4400" dirty="0"/>
              <a:t>)</a:t>
            </a:r>
            <a:endParaRPr lang="en-US" b="1" dirty="0">
              <a:solidFill>
                <a:srgbClr val="19275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A405E3-F3B8-2040-A32C-6B25E3153D43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D04289-5314-6D4F-976B-264A924B871B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6A2B8C-1476-E945-A9CC-F8160925AF84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E9C760-D739-1748-9650-928204C4FD61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7E1B963-4B12-D44A-8997-57FDE0834094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143000" y="4419071"/>
            <a:ext cx="6858000" cy="550862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Subtitle (36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11" name="Picture 2" descr="C:\Users\Olivia\Desktop\AdventHealth-Logo.png">
            <a:extLst>
              <a:ext uri="{FF2B5EF4-FFF2-40B4-BE49-F238E27FC236}">
                <a16:creationId xmlns:a16="http://schemas.microsoft.com/office/drawing/2014/main" id="{942153F7-64E9-E54F-9C0B-8E414D9C50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5721"/>
          <a:stretch/>
        </p:blipFill>
        <p:spPr bwMode="auto">
          <a:xfrm>
            <a:off x="4995631" y="557250"/>
            <a:ext cx="1908221" cy="697119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9EC206-460F-2040-998D-3731440C4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4605" y="0"/>
            <a:ext cx="2676252" cy="2141001"/>
          </a:xfrm>
          <a:prstGeom prst="rect">
            <a:avLst/>
          </a:prstGeom>
          <a:effectLst>
            <a:outerShdw blurRad="152400" dist="12700" dir="5400000" sx="103000" sy="103000" algn="t" rotWithShape="0">
              <a:prstClr val="black">
                <a:alpha val="3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A80EEF-3559-D742-ADD6-EE40754183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8305" y="602518"/>
            <a:ext cx="1501191" cy="618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Content Placeholder 5">
            <a:extLst>
              <a:ext uri="{FF2B5EF4-FFF2-40B4-BE49-F238E27FC236}">
                <a16:creationId xmlns:a16="http://schemas.microsoft.com/office/drawing/2014/main" id="{9A35FA0C-1EE0-FF49-9F60-C356A7434115}"/>
              </a:ext>
            </a:extLst>
          </p:cNvPr>
          <p:cNvSpPr>
            <a:spLocks noGrp="1"/>
          </p:cNvSpPr>
          <p:nvPr>
            <p:ph orient="vert" sz="quarter" idx="10" hasCustomPrompt="1"/>
          </p:nvPr>
        </p:nvSpPr>
        <p:spPr>
          <a:xfrm>
            <a:off x="265672" y="1538246"/>
            <a:ext cx="8569409" cy="4572000"/>
          </a:xfrm>
        </p:spPr>
        <p:txBody>
          <a:bodyPr vert="eaVert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3ED58-A29D-9145-8976-F82799C03744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EDB4A1-A5F4-514E-BECE-65DA0145BA2E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6D6D73-D8B4-EB48-8A0C-A2AA493EA739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70AD93-9CB1-9D4F-BB96-41D20A38B177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7" name="Title 6">
            <a:extLst>
              <a:ext uri="{FF2B5EF4-FFF2-40B4-BE49-F238E27FC236}">
                <a16:creationId xmlns:a16="http://schemas.microsoft.com/office/drawing/2014/main" id="{AAA2D606-C3E7-C940-B733-6C05F5A8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6" name="Picture 2" descr="C:\Users\Olivia\Desktop\AdventHealth-Logo.png">
            <a:extLst>
              <a:ext uri="{FF2B5EF4-FFF2-40B4-BE49-F238E27FC236}">
                <a16:creationId xmlns:a16="http://schemas.microsoft.com/office/drawing/2014/main" id="{3EAB76EF-42A6-4248-8BE1-D601CAD4D9E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5256035" y="3251488"/>
            <a:ext cx="6260758" cy="40034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sz="2400" b="1" dirty="0">
                <a:solidFill>
                  <a:srgbClr val="192757"/>
                </a:solidFill>
                <a:latin typeface="Arial" charset="0"/>
                <a:cs typeface="Arial" charset="0"/>
              </a:rPr>
              <a:t>Heading Centered (24 </a:t>
            </a:r>
            <a:r>
              <a:rPr lang="en-US" sz="2400" b="1" dirty="0" err="1">
                <a:solidFill>
                  <a:srgbClr val="192757"/>
                </a:solidFill>
                <a:latin typeface="Arial" charset="0"/>
                <a:cs typeface="Arial" charset="0"/>
              </a:rPr>
              <a:t>pt</a:t>
            </a:r>
            <a:r>
              <a:rPr lang="en-US" sz="2400" b="1" dirty="0">
                <a:solidFill>
                  <a:srgbClr val="192757"/>
                </a:solidFill>
                <a:latin typeface="Arial" charset="0"/>
                <a:cs typeface="Arial" charset="0"/>
              </a:rPr>
              <a:t>)</a:t>
            </a:r>
            <a:endParaRPr lang="en-US" sz="2400" b="1" dirty="0">
              <a:solidFill>
                <a:srgbClr val="19275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Vertical Content Placeholder 5">
            <a:extLst>
              <a:ext uri="{FF2B5EF4-FFF2-40B4-BE49-F238E27FC236}">
                <a16:creationId xmlns:a16="http://schemas.microsoft.com/office/drawing/2014/main" id="{25B8653F-4C49-3546-98C5-58309405472B}"/>
              </a:ext>
            </a:extLst>
          </p:cNvPr>
          <p:cNvSpPr>
            <a:spLocks noGrp="1"/>
          </p:cNvSpPr>
          <p:nvPr userDrawn="1">
            <p:ph orient="vert" sz="quarter" idx="10" hasCustomPrompt="1"/>
          </p:nvPr>
        </p:nvSpPr>
        <p:spPr>
          <a:xfrm>
            <a:off x="712036" y="321276"/>
            <a:ext cx="7015922" cy="6260758"/>
          </a:xfrm>
        </p:spPr>
        <p:txBody>
          <a:bodyPr vert="eaVert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5677280" y="3391281"/>
            <a:ext cx="6858002" cy="75438"/>
          </a:xfrm>
          <a:prstGeom prst="rect">
            <a:avLst/>
          </a:prstGeom>
          <a:solidFill>
            <a:srgbClr val="1927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F5EBD4-7A05-4444-A4D2-C05FE2555E2F}"/>
              </a:ext>
            </a:extLst>
          </p:cNvPr>
          <p:cNvGrpSpPr/>
          <p:nvPr userDrawn="1"/>
        </p:nvGrpSpPr>
        <p:grpSpPr>
          <a:xfrm>
            <a:off x="0" y="-1"/>
            <a:ext cx="106577" cy="6858002"/>
            <a:chOff x="0" y="-1"/>
            <a:chExt cx="106577" cy="6858002"/>
          </a:xfrm>
          <a:effectLst/>
        </p:grpSpPr>
        <p:sp>
          <p:nvSpPr>
            <p:cNvPr id="8" name="Rectangle 7"/>
            <p:cNvSpPr/>
            <p:nvPr userDrawn="1"/>
          </p:nvSpPr>
          <p:spPr>
            <a:xfrm rot="5400000">
              <a:off x="-3391282" y="3391281"/>
              <a:ext cx="6858002" cy="7543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-3329281" y="3422141"/>
              <a:ext cx="6858000" cy="13716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75566" y="5903498"/>
            <a:ext cx="961081" cy="395991"/>
          </a:xfrm>
          <a:prstGeom prst="rect">
            <a:avLst/>
          </a:prstGeom>
        </p:spPr>
      </p:pic>
      <p:pic>
        <p:nvPicPr>
          <p:cNvPr id="15" name="Picture 2" descr="C:\Users\Olivia\Desktop\AdventHealth-Logo.png">
            <a:extLst>
              <a:ext uri="{FF2B5EF4-FFF2-40B4-BE49-F238E27FC236}">
                <a16:creationId xmlns:a16="http://schemas.microsoft.com/office/drawing/2014/main" id="{D0068FFB-ACF3-B443-B33E-2EE96990729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 rot="5400000">
            <a:off x="-242210" y="702682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DE2D93-2D73-B143-A74D-7CA7116CBB0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2AFC11-E219-1744-8180-34AF7F7AE4EA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65113" y="1510748"/>
            <a:ext cx="8569325" cy="4599499"/>
          </a:xfrm>
        </p:spPr>
        <p:txBody>
          <a:bodyPr>
            <a:normAutofit/>
          </a:bodyPr>
          <a:lstStyle>
            <a:lvl1pPr marL="341313" indent="-341313">
              <a:tabLst/>
              <a:defRPr sz="2800"/>
            </a:lvl1pPr>
            <a:lvl2pPr marL="684213" indent="-342900" defTabSz="631825">
              <a:buFont typeface="Wingdings" pitchFamily="2" charset="2"/>
              <a:buChar char="§"/>
              <a:defRPr sz="2800"/>
            </a:lvl2pPr>
            <a:lvl3pPr marL="1027113" indent="-341313">
              <a:buFont typeface="Wingdings" pitchFamily="2" charset="2"/>
              <a:buChar char="§"/>
              <a:defRPr sz="2800"/>
            </a:lvl3pPr>
            <a:lvl4pPr marL="1487488" indent="-401638">
              <a:buFont typeface="Wingdings" pitchFamily="2" charset="2"/>
              <a:buChar char="§"/>
              <a:defRPr sz="1800"/>
            </a:lvl4pPr>
            <a:lvl5pPr marL="1828800" indent="-344488">
              <a:buFont typeface="Wingdings" pitchFamily="2" charset="2"/>
              <a:buChar char="§"/>
              <a:defRPr sz="4800"/>
            </a:lvl5pPr>
          </a:lstStyle>
          <a:p>
            <a:pPr lvl="0"/>
            <a:r>
              <a:rPr lang="en-US" dirty="0"/>
              <a:t>Click to edit Master text styles (28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en-US" sz="2800" dirty="0"/>
          </a:p>
          <a:p>
            <a:pPr lvl="1"/>
            <a:r>
              <a:rPr lang="en-US" dirty="0"/>
              <a:t>Second Level (28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sz="2800" dirty="0"/>
              <a:t>Third Level (28 </a:t>
            </a:r>
            <a:r>
              <a:rPr lang="en-US" sz="2800" dirty="0" err="1"/>
              <a:t>pt</a:t>
            </a:r>
            <a:r>
              <a:rPr lang="en-US" sz="2800" dirty="0"/>
              <a:t>) </a:t>
            </a:r>
          </a:p>
          <a:p>
            <a:pPr lvl="3"/>
            <a:r>
              <a:rPr lang="en-US" sz="2800" dirty="0"/>
              <a:t>Fourth Level (28 </a:t>
            </a:r>
            <a:r>
              <a:rPr lang="en-US" sz="2800" dirty="0" err="1"/>
              <a:t>pt</a:t>
            </a:r>
            <a:r>
              <a:rPr lang="en-US" sz="2800" dirty="0"/>
              <a:t>) </a:t>
            </a:r>
          </a:p>
          <a:p>
            <a:pPr lvl="4"/>
            <a:r>
              <a:rPr lang="en-US" sz="2800" dirty="0"/>
              <a:t>Fifth Level (28 </a:t>
            </a:r>
            <a:r>
              <a:rPr lang="en-US" sz="2800" dirty="0" err="1"/>
              <a:t>pt</a:t>
            </a:r>
            <a:r>
              <a:rPr lang="en-US" sz="2800" dirty="0"/>
              <a:t>)</a:t>
            </a:r>
          </a:p>
          <a:p>
            <a:pPr lvl="2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A62588-79C9-4A44-A323-AC3070A001FF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6DD72-7898-934A-9881-8E06FEA92FF1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FBEF71-2578-1940-B7F7-F28E75899DE4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99DE41-E2A1-9F4C-82E0-1232C4936739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1" name="Picture 2" descr="C:\Users\Olivia\Desktop\AdventHealth-Logo.png">
            <a:extLst>
              <a:ext uri="{FF2B5EF4-FFF2-40B4-BE49-F238E27FC236}">
                <a16:creationId xmlns:a16="http://schemas.microsoft.com/office/drawing/2014/main" id="{CB639DE7-D76B-174E-94D5-663C7F3E0E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740" y="4569585"/>
            <a:ext cx="8569968" cy="1536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DC45CE-9E26-A34F-A67F-D42C0F0D0F45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7D6721-6A7E-8C46-A008-1128E2C39581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3E1527-1CAB-F940-B935-E643819065F0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61936-B21E-8E42-8196-D79BA510EE4F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6" name="Title 6">
            <a:extLst>
              <a:ext uri="{FF2B5EF4-FFF2-40B4-BE49-F238E27FC236}">
                <a16:creationId xmlns:a16="http://schemas.microsoft.com/office/drawing/2014/main" id="{E6801A44-D402-E843-BE08-AD871FDDB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2" name="Picture 2" descr="C:\Users\Olivia\Desktop\AdventHealth-Logo.png">
            <a:extLst>
              <a:ext uri="{FF2B5EF4-FFF2-40B4-BE49-F238E27FC236}">
                <a16:creationId xmlns:a16="http://schemas.microsoft.com/office/drawing/2014/main" id="{2330465F-7314-1748-ABF6-682BC136C8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5F5160-91A4-3744-B993-DB7761F5A8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5113" y="1509159"/>
            <a:ext cx="4217435" cy="46010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42588321-70E5-1145-AB63-A29C09D46B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69708" y="1509159"/>
            <a:ext cx="4109179" cy="46010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2C26FC-BC05-3B44-A804-72D5382568B5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31DCB1-251B-5C4B-8CDA-7DA5A3954630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344080-0551-B64E-ABE6-D95785E93CB5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8FF249-3077-B445-A5EC-F4726B34748E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7" name="Title 6">
            <a:extLst>
              <a:ext uri="{FF2B5EF4-FFF2-40B4-BE49-F238E27FC236}">
                <a16:creationId xmlns:a16="http://schemas.microsoft.com/office/drawing/2014/main" id="{64CB574A-2368-0846-B842-60BB76DF5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4" name="Picture 2" descr="C:\Users\Olivia\Desktop\AdventHealth-Logo.png">
            <a:extLst>
              <a:ext uri="{FF2B5EF4-FFF2-40B4-BE49-F238E27FC236}">
                <a16:creationId xmlns:a16="http://schemas.microsoft.com/office/drawing/2014/main" id="{3C4D879F-02F3-7347-9AFF-109956FE59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08290F4-655D-1740-9E0A-DDB1C17734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5114" y="2045030"/>
            <a:ext cx="4188940" cy="4065216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EB955AD-4A6F-974F-9978-B2FABA0A27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69708" y="2045030"/>
            <a:ext cx="4065373" cy="4065216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1C2A03-6BB9-6643-82FF-8FAC512D1D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3994" y="1487325"/>
            <a:ext cx="4188940" cy="428625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F2E7C82-3573-5043-8510-E417802A85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69708" y="1487325"/>
            <a:ext cx="4065373" cy="428625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CE874-F276-0C41-BA88-9932244D425B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44826-FC06-874C-94F8-50929733D4FB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D7418-2569-6E45-A689-D05DE2EC1226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6F4107-3432-934D-BFBF-4EF945AC0C3D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9C6D1FF5-5C04-F847-A608-83E9DF99D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22" name="Picture 2" descr="C:\Users\Olivia\Desktop\AdventHealth-Logo.png">
            <a:extLst>
              <a:ext uri="{FF2B5EF4-FFF2-40B4-BE49-F238E27FC236}">
                <a16:creationId xmlns:a16="http://schemas.microsoft.com/office/drawing/2014/main" id="{56576456-21E0-EA40-B4CB-74B433EEB6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BC1225-5F01-B245-BD9A-FDBC5F30CA36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268C7-7085-934F-AC27-01CD891EA5E2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84EB73-B768-CA4F-ABB7-F4AAE5B58669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D664D3-897E-4F4C-BAA3-40F44C158B72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7" name="Title 6">
            <a:extLst>
              <a:ext uri="{FF2B5EF4-FFF2-40B4-BE49-F238E27FC236}">
                <a16:creationId xmlns:a16="http://schemas.microsoft.com/office/drawing/2014/main" id="{620C3EE4-E6CA-BC41-A69E-6EE767CBA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5" name="Picture 2" descr="C:\Users\Olivia\Desktop\AdventHealth-Logo.png">
            <a:extLst>
              <a:ext uri="{FF2B5EF4-FFF2-40B4-BE49-F238E27FC236}">
                <a16:creationId xmlns:a16="http://schemas.microsoft.com/office/drawing/2014/main" id="{D01CE084-E989-6F40-8E26-41CEE2570C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75706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712273"/>
            <a:ext cx="9141714" cy="18288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907FE00-3AD6-3549-B370-F35A30C810B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87392" y="1456904"/>
            <a:ext cx="4947689" cy="465334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D41C04-E96F-B443-B2C4-BA6F4EC3B7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5113" y="1456145"/>
            <a:ext cx="3308350" cy="465334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10BED-2AA7-354E-941D-152A46794816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E4EFB4-7665-0749-99BC-07EC0558EDBF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60D909-83C6-C245-B7A7-341028D68AD3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C5F438-B48B-894A-84A4-F2BD982A75EA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F436C091-DFCD-F347-9FF4-51C065644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8" name="Picture 2" descr="C:\Users\Olivia\Desktop\AdventHealth-Logo.png">
            <a:extLst>
              <a:ext uri="{FF2B5EF4-FFF2-40B4-BE49-F238E27FC236}">
                <a16:creationId xmlns:a16="http://schemas.microsoft.com/office/drawing/2014/main" id="{BCE4E36F-77D7-874E-B534-DA3F643BCFA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1457556"/>
            <a:ext cx="4947690" cy="465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DB86335-46A5-7E4C-A4A7-39427903647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5113" y="1455492"/>
            <a:ext cx="3308350" cy="465268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72586-8341-2645-B3D0-ED4E40307089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6019E0-0676-CB48-94C3-046225869981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0E34D4-E785-A142-AA75-67D940FE1347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1D24BB-00A8-8A44-9886-D37FF1EDBFB9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8E21EB8C-9280-2846-ADBC-F2268D1F3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8" name="Picture 2" descr="C:\Users\Olivia\Desktop\AdventHealth-Logo.png">
            <a:extLst>
              <a:ext uri="{FF2B5EF4-FFF2-40B4-BE49-F238E27FC236}">
                <a16:creationId xmlns:a16="http://schemas.microsoft.com/office/drawing/2014/main" id="{4AED76AC-EE7F-1742-815B-087A591C383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192757"/>
          </a:solidFill>
          <a:latin typeface="Arial" charset="0"/>
          <a:ea typeface="Arial" charset="0"/>
          <a:cs typeface="Arial" charset="0"/>
        </a:defRPr>
      </a:lvl1pPr>
    </p:titleStyle>
    <p:bodyStyle>
      <a:lvl1pPr marL="230188" indent="-230188" algn="l" defTabSz="685800" rtl="0" eaLnBrk="1" latinLnBrk="0" hangingPunct="1">
        <a:lnSpc>
          <a:spcPct val="90000"/>
        </a:lnSpc>
        <a:spcBef>
          <a:spcPts val="750"/>
        </a:spcBef>
        <a:buClr>
          <a:srgbClr val="192757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61963" indent="-230188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4213" indent="-230188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tabLst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14400" indent="-230188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tabLst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44588" indent="-231775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hfmg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wound/index.cf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hf.org/hospitals_services/rehab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ways_to_help/areas-emergency.cf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aging/index.cf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hf.org/medicalequipme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hospice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familypharmacy/index.cfm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f.org/homecare/index.cf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sleep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hf.org/hfnow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hf.org/hospitals_services/pain_management.cf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f.org/breasthealth/index.cf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09C20EE0-320E-46AA-889F-542450CF1A3F}"/>
              </a:ext>
            </a:extLst>
          </p:cNvPr>
          <p:cNvSpPr txBox="1">
            <a:spLocks/>
          </p:cNvSpPr>
          <p:nvPr/>
        </p:nvSpPr>
        <p:spPr>
          <a:xfrm>
            <a:off x="280612" y="2526436"/>
            <a:ext cx="8582777" cy="188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9275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Health First</a:t>
            </a:r>
            <a:b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and Background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98A7713-4846-4927-AD84-C28B605A2ECE}"/>
              </a:ext>
            </a:extLst>
          </p:cNvPr>
          <p:cNvSpPr txBox="1">
            <a:spLocks/>
          </p:cNvSpPr>
          <p:nvPr/>
        </p:nvSpPr>
        <p:spPr>
          <a:xfrm>
            <a:off x="2367029" y="4714050"/>
            <a:ext cx="4409942" cy="5735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Broker Training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623631" y="6391498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10142021</a:t>
            </a:r>
          </a:p>
        </p:txBody>
      </p:sp>
    </p:spTree>
    <p:extLst>
      <p:ext uri="{BB962C8B-B14F-4D97-AF65-F5344CB8AC3E}">
        <p14:creationId xmlns:p14="http://schemas.microsoft.com/office/powerpoint/2010/main" val="341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althcare worker discounts: Shop brands offering discounts for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1"/>
          <a:stretch/>
        </p:blipFill>
        <p:spPr bwMode="auto">
          <a:xfrm>
            <a:off x="0" y="102268"/>
            <a:ext cx="9144000" cy="482248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B797E-6613-4AC1-8720-09F61F6D0DE3}"/>
              </a:ext>
            </a:extLst>
          </p:cNvPr>
          <p:cNvSpPr txBox="1"/>
          <p:nvPr/>
        </p:nvSpPr>
        <p:spPr>
          <a:xfrm>
            <a:off x="365760" y="5095604"/>
            <a:ext cx="8412480" cy="8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2013, Health First Physicians and Melbourne Internal Medicine Associates (MIMA) joined to form Health First Medical Group creating Brevard’s largest multispecialty physician group with more than 230 employed physicians</a:t>
            </a:r>
          </a:p>
        </p:txBody>
      </p:sp>
      <p:pic>
        <p:nvPicPr>
          <p:cNvPr id="6" name="Picture 5">
            <a:hlinkClick r:id="rId3" tooltip="Link"/>
            <a:extLst>
              <a:ext uri="{FF2B5EF4-FFF2-40B4-BE49-F238E27FC236}">
                <a16:creationId xmlns:a16="http://schemas.microsoft.com/office/drawing/2014/main" id="{0BA11A49-A759-4CBF-84DE-3AFF368F16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2881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Medical Group</a:t>
            </a:r>
          </a:p>
        </p:txBody>
      </p:sp>
    </p:spTree>
    <p:extLst>
      <p:ext uri="{BB962C8B-B14F-4D97-AF65-F5344CB8AC3E}">
        <p14:creationId xmlns:p14="http://schemas.microsoft.com/office/powerpoint/2010/main" val="20530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und Healing Center at Monadnock Community Hospi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4" b="22627"/>
          <a:stretch/>
        </p:blipFill>
        <p:spPr bwMode="auto">
          <a:xfrm>
            <a:off x="0" y="92991"/>
            <a:ext cx="9144000" cy="286718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8E699B-6DB7-42BB-B7AC-A9D92A27CC5E}"/>
              </a:ext>
            </a:extLst>
          </p:cNvPr>
          <p:cNvSpPr txBox="1"/>
          <p:nvPr/>
        </p:nvSpPr>
        <p:spPr>
          <a:xfrm>
            <a:off x="365759" y="3819560"/>
            <a:ext cx="84124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Individualized treatment programs through a multidisciplinary medical team.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independent physicians specializing in: 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0BA11A49-A759-4CBF-84DE-3AFF368F16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173281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Wound Care and Hyperbaric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E07EB8-0213-9541-883E-290BB332B987}"/>
              </a:ext>
            </a:extLst>
          </p:cNvPr>
          <p:cNvSpPr/>
          <p:nvPr/>
        </p:nvSpPr>
        <p:spPr>
          <a:xfrm>
            <a:off x="365758" y="4827692"/>
            <a:ext cx="8412479" cy="914400"/>
          </a:xfrm>
          <a:prstGeom prst="rect">
            <a:avLst/>
          </a:prstGeom>
        </p:spPr>
        <p:txBody>
          <a:bodyPr wrap="square" lIns="0" tIns="0" rIns="0" bIns="0" numCol="2" spcCol="182880">
            <a:spAutoFit/>
          </a:bodyPr>
          <a:lstStyle/>
          <a:p>
            <a:pPr marL="231775" lvl="1" indent="-22542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Podiatry </a:t>
            </a:r>
          </a:p>
          <a:p>
            <a:pPr marL="231775" lvl="1" indent="-22542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 surgeons</a:t>
            </a:r>
          </a:p>
          <a:p>
            <a:pPr marL="231775" lvl="1" indent="-22542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medicine</a:t>
            </a:r>
          </a:p>
          <a:p>
            <a:pPr marL="231775" lvl="1" indent="-225425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surgery</a:t>
            </a:r>
          </a:p>
          <a:p>
            <a:pPr marL="231775" lvl="1" indent="-22542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Infectious disease</a:t>
            </a:r>
          </a:p>
        </p:txBody>
      </p:sp>
    </p:spTree>
    <p:extLst>
      <p:ext uri="{BB962C8B-B14F-4D97-AF65-F5344CB8AC3E}">
        <p14:creationId xmlns:p14="http://schemas.microsoft.com/office/powerpoint/2010/main" val="26107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/>
        </p:nvSpPr>
        <p:spPr>
          <a:xfrm flipH="1">
            <a:off x="2412273" y="5486400"/>
            <a:ext cx="6731721" cy="553998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971" y="3645998"/>
            <a:ext cx="255668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physical therapy and medical rehabilitation services to patients on the Space Coast who are hospitalized, as well as on an outpatient basis.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1E6CA-CF52-4BC9-AFFB-DAC736D110EE}"/>
              </a:ext>
            </a:extLst>
          </p:cNvPr>
          <p:cNvSpPr txBox="1"/>
          <p:nvPr/>
        </p:nvSpPr>
        <p:spPr>
          <a:xfrm>
            <a:off x="2647406" y="5623560"/>
            <a:ext cx="60454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Locations:  Melbourne | Merritt Island | Palm Bay | Viera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0BA11A49-A759-4CBF-84DE-3AFF368F16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Medical Rehabilitation</a:t>
            </a:r>
          </a:p>
        </p:txBody>
      </p:sp>
      <p:pic>
        <p:nvPicPr>
          <p:cNvPr id="9218" name="Picture 2" descr="Comprehensive Medical Rehabilitation ,Baltimore, MD - Passionat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-1" r="18587" b="2025"/>
          <a:stretch/>
        </p:blipFill>
        <p:spPr bwMode="auto">
          <a:xfrm>
            <a:off x="360973" y="991882"/>
            <a:ext cx="2556686" cy="2587721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ECAA9-FC99-F64A-84CA-D9C89FE2626C}"/>
              </a:ext>
            </a:extLst>
          </p:cNvPr>
          <p:cNvSpPr txBox="1"/>
          <p:nvPr/>
        </p:nvSpPr>
        <p:spPr>
          <a:xfrm>
            <a:off x="3296051" y="3645998"/>
            <a:ext cx="255190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together with primary care physicians, specialists, pediatricians and occupational medicine physicians, as well as employers and insurance providers.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33D924-F25A-3C43-A6FB-DBBFB6F9212E}"/>
              </a:ext>
            </a:extLst>
          </p:cNvPr>
          <p:cNvSpPr txBox="1"/>
          <p:nvPr/>
        </p:nvSpPr>
        <p:spPr>
          <a:xfrm>
            <a:off x="6226339" y="3645998"/>
            <a:ext cx="25519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28600">
              <a:buFont typeface="Wingdings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 is to restore patients to their best possible health and promote a healthy and safe lifestyle.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6702B51-2D64-4442-8B2C-8BB36154E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648" r="19608"/>
          <a:stretch/>
        </p:blipFill>
        <p:spPr bwMode="auto">
          <a:xfrm>
            <a:off x="3296050" y="991883"/>
            <a:ext cx="2551900" cy="2587721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3FAA5AE-7DBA-1E45-9303-A42B0DD36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9608" r="14648"/>
          <a:stretch/>
        </p:blipFill>
        <p:spPr bwMode="auto">
          <a:xfrm>
            <a:off x="6226340" y="991883"/>
            <a:ext cx="2551900" cy="2587721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8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alth First on Twitter: &quot;Holden concludes his trauma survivo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31" y="97850"/>
            <a:ext cx="4314569" cy="575275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760" y="1554480"/>
            <a:ext cx="4037798" cy="258532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marL="231775" indent="-2317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Flight, Brevard’s only air ambulance, serving East Central Florida since 1988. Based at Health First’s Holmes Regional Medical Center &amp; Trauma Center, First Flight is at work saving lives every day.</a:t>
            </a:r>
          </a:p>
          <a:p>
            <a:pPr marL="231775" indent="-2317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helicopter serves Brevard, Indian River, and portions of Osceola and Orange counties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0BA11A49-A759-4CBF-84DE-3AFF368F16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First Flight Air </a:t>
            </a:r>
            <a:br>
              <a:rPr lang="en-US" dirty="0"/>
            </a:br>
            <a:r>
              <a:rPr lang="en-US" dirty="0"/>
              <a:t>Ambulance</a:t>
            </a:r>
          </a:p>
        </p:txBody>
      </p:sp>
    </p:spTree>
    <p:extLst>
      <p:ext uri="{BB962C8B-B14F-4D97-AF65-F5344CB8AC3E}">
        <p14:creationId xmlns:p14="http://schemas.microsoft.com/office/powerpoint/2010/main" val="4371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469CE3-BA1C-4BE9-A6E7-AF46A54CD47C}"/>
              </a:ext>
            </a:extLst>
          </p:cNvPr>
          <p:cNvSpPr/>
          <p:nvPr/>
        </p:nvSpPr>
        <p:spPr>
          <a:xfrm>
            <a:off x="0" y="96719"/>
            <a:ext cx="9143995" cy="31751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157A16-091F-427D-95A1-C670167A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34" y="96719"/>
            <a:ext cx="4880270" cy="3175133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0BA11A49-A759-4CBF-84DE-3AFF368F16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2732733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Aging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" y="3566160"/>
            <a:ext cx="8321040" cy="1892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1775" indent="-2317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Health First Aging Services, we are focused on addressing wellness in aging, along with managing the challenges and impairments some older adults experience.</a:t>
            </a:r>
          </a:p>
          <a:p>
            <a:pPr marL="231775" indent="-2317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Initiated in 2002, these services provide a comprehensive network of care and outreach for seniors and their caregivers.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D39B46E8-7CA8-F743-92BC-550A88C3404D}"/>
              </a:ext>
            </a:extLst>
          </p:cNvPr>
          <p:cNvSpPr/>
          <p:nvPr/>
        </p:nvSpPr>
        <p:spPr>
          <a:xfrm flipH="1">
            <a:off x="6238373" y="5394960"/>
            <a:ext cx="2905622" cy="553998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D8A9C-E013-CC44-AF6E-1CC482AB565C}"/>
              </a:ext>
            </a:extLst>
          </p:cNvPr>
          <p:cNvSpPr txBox="1"/>
          <p:nvPr/>
        </p:nvSpPr>
        <p:spPr>
          <a:xfrm>
            <a:off x="6605336" y="5532120"/>
            <a:ext cx="2087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25760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0BA11A49-A759-4CBF-84DE-3AFF368F16A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7943" y="1985704"/>
            <a:ext cx="4817785" cy="18543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4638" lvl="1" indent="-274638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care products</a:t>
            </a:r>
          </a:p>
          <a:p>
            <a:pPr marL="274638" lvl="1" indent="-274638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room setups for the home</a:t>
            </a:r>
          </a:p>
          <a:p>
            <a:pPr marL="274638" lvl="1" indent="-274638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Walkers</a:t>
            </a:r>
          </a:p>
          <a:p>
            <a:pPr marL="274638" lvl="1" indent="-274638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Wheelchairs</a:t>
            </a:r>
          </a:p>
          <a:p>
            <a:pPr marL="274638" lvl="1" indent="-274638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Lift chairs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91440" anchor="t" anchorCtr="0">
            <a:noAutofit/>
          </a:bodyPr>
          <a:lstStyle/>
          <a:p>
            <a:pPr algn="l"/>
            <a:r>
              <a:rPr lang="en-US" dirty="0"/>
              <a:t>Medical Equipment</a:t>
            </a:r>
          </a:p>
        </p:txBody>
      </p:sp>
      <p:pic>
        <p:nvPicPr>
          <p:cNvPr id="7170" name="Picture 2" descr="What Is Durable Medical Equipment And Is It Cove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5704"/>
            <a:ext cx="3704494" cy="370449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acts About Hospice Care for Family Caregiv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6" b="8378"/>
          <a:stretch/>
        </p:blipFill>
        <p:spPr bwMode="auto">
          <a:xfrm>
            <a:off x="0" y="108488"/>
            <a:ext cx="9144000" cy="2611466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85775A-5FB6-4942-9509-936AB9BF34F0}"/>
              </a:ext>
            </a:extLst>
          </p:cNvPr>
          <p:cNvSpPr txBox="1"/>
          <p:nvPr/>
        </p:nvSpPr>
        <p:spPr>
          <a:xfrm>
            <a:off x="365760" y="3657600"/>
            <a:ext cx="8412480" cy="15004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1775" indent="-2317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than 35 years, Hospice of Health First has been Brevard County’s leading provider of compassionate and skilled hospice care.</a:t>
            </a:r>
          </a:p>
          <a:p>
            <a:pPr marL="231775" indent="-231775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focus on improving the quality of life for families dealing with a loved one’s end-of-life illness, making every remaining moment as comfortable, pain-free and meaningful as possible, for every person involved.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91A8686-EEAE-4084-B701-ADB706DC23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2946228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Hospice</a:t>
            </a:r>
          </a:p>
        </p:txBody>
      </p:sp>
    </p:spTree>
    <p:extLst>
      <p:ext uri="{BB962C8B-B14F-4D97-AF65-F5344CB8AC3E}">
        <p14:creationId xmlns:p14="http://schemas.microsoft.com/office/powerpoint/2010/main" val="21830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, cup, close&#10;&#10;Description automatically generated">
            <a:extLst>
              <a:ext uri="{FF2B5EF4-FFF2-40B4-BE49-F238E27FC236}">
                <a16:creationId xmlns:a16="http://schemas.microsoft.com/office/drawing/2014/main" id="{AF65D056-17D4-1445-8B17-7E8AD3273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5" b="37089"/>
          <a:stretch/>
        </p:blipFill>
        <p:spPr>
          <a:xfrm>
            <a:off x="0" y="89647"/>
            <a:ext cx="9144000" cy="2405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E1D02-CF33-46EB-ACEA-4D5E36A629E2}"/>
              </a:ext>
            </a:extLst>
          </p:cNvPr>
          <p:cNvSpPr txBox="1"/>
          <p:nvPr/>
        </p:nvSpPr>
        <p:spPr>
          <a:xfrm>
            <a:off x="394334" y="3291840"/>
            <a:ext cx="8412480" cy="1777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mail-order program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Discounts for Health First Health Plans/AdventHealth Advantage Plans members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Infusion services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professional team includes experienced pharmacists who are supported by trained pharmacy technicians, all working together to ensure your safety and a positive experience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FBB1A34-B229-4679-A4EE-CE0C34644F1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2675823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Family Pharmacy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A7945FE1-DA81-3B49-ADDE-B9C9BAC2BBB5}"/>
              </a:ext>
            </a:extLst>
          </p:cNvPr>
          <p:cNvSpPr/>
          <p:nvPr/>
        </p:nvSpPr>
        <p:spPr>
          <a:xfrm flipH="1">
            <a:off x="261257" y="5303520"/>
            <a:ext cx="8882736" cy="631762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B42C6-151D-984B-BF84-7AF1968FDD47}"/>
              </a:ext>
            </a:extLst>
          </p:cNvPr>
          <p:cNvSpPr txBox="1"/>
          <p:nvPr/>
        </p:nvSpPr>
        <p:spPr>
          <a:xfrm>
            <a:off x="513806" y="5357777"/>
            <a:ext cx="8281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43000" lvl="1" indent="-1138238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Locations:	Holmes Regional Medical Center | Health First Medical Group – Gateway | Viera Hospital</a:t>
            </a:r>
          </a:p>
        </p:txBody>
      </p:sp>
    </p:spTree>
    <p:extLst>
      <p:ext uri="{BB962C8B-B14F-4D97-AF65-F5344CB8AC3E}">
        <p14:creationId xmlns:p14="http://schemas.microsoft.com/office/powerpoint/2010/main" val="27694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ho cares for those most vulnerable to COVID-19? 4 questions abou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r="8265"/>
          <a:stretch/>
        </p:blipFill>
        <p:spPr bwMode="auto">
          <a:xfrm>
            <a:off x="4804475" y="108706"/>
            <a:ext cx="4339525" cy="571961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54CC814-0467-44AF-AC8D-7C2176F1CE01}"/>
              </a:ext>
            </a:extLst>
          </p:cNvPr>
          <p:cNvSpPr/>
          <p:nvPr/>
        </p:nvSpPr>
        <p:spPr>
          <a:xfrm>
            <a:off x="365757" y="1188721"/>
            <a:ext cx="4206243" cy="1037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consists of short-term assistance following a hospitalization, outpatient surgery, maternity-related incapacity, illness or injury that affects an individual's ability to leave home to get treatment.</a:t>
            </a:r>
          </a:p>
          <a:p>
            <a:pPr>
              <a:spcAft>
                <a:spcPts val="300"/>
              </a:spcAft>
              <a:buClr>
                <a:srgbClr val="002060"/>
              </a:buClr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Include: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Skilled nursing care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Wound care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Ostomy care</a:t>
            </a:r>
          </a:p>
          <a:p>
            <a:pPr marL="231775" indent="-231775">
              <a:spcAft>
                <a:spcPts val="3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care and tracheostomy care</a:t>
            </a:r>
          </a:p>
          <a:p>
            <a:pPr marL="231775" indent="-231775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Physical, Occupational and Speech Therapy</a:t>
            </a: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234ACE9-051D-4000-A4EE-88745DEB85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Home Care</a:t>
            </a:r>
          </a:p>
        </p:txBody>
      </p:sp>
    </p:spTree>
    <p:extLst>
      <p:ext uri="{BB962C8B-B14F-4D97-AF65-F5344CB8AC3E}">
        <p14:creationId xmlns:p14="http://schemas.microsoft.com/office/powerpoint/2010/main" val="5745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eep Study FAQ | By Sleep Technologist | VA, MD &amp; DC">
            <a:extLst>
              <a:ext uri="{FF2B5EF4-FFF2-40B4-BE49-F238E27FC236}">
                <a16:creationId xmlns:a16="http://schemas.microsoft.com/office/drawing/2014/main" id="{70A916F7-590A-4AF3-B8A6-45163BA53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29" y="100739"/>
            <a:ext cx="3831771" cy="28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BFD290-9124-4EBF-99D0-01E8CEFAAC69}"/>
              </a:ext>
            </a:extLst>
          </p:cNvPr>
          <p:cNvSpPr/>
          <p:nvPr/>
        </p:nvSpPr>
        <p:spPr>
          <a:xfrm>
            <a:off x="365757" y="3144384"/>
            <a:ext cx="8412480" cy="869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First Sleep Center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the only hospital-based American Academy of Sleep Medicine (AASM)-accredited sleep center in Brevard County.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professional team is made up of board-certified physicians.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7B0F067E-C70F-4872-901A-9F5B6151B03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DCF77E10-D415-A04E-A1ED-D45077F725A1}"/>
              </a:ext>
            </a:extLst>
          </p:cNvPr>
          <p:cNvSpPr/>
          <p:nvPr/>
        </p:nvSpPr>
        <p:spPr>
          <a:xfrm flipH="1">
            <a:off x="3509554" y="5394960"/>
            <a:ext cx="5634440" cy="553998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9C142F-9E19-E84A-A627-BFB7AFC9520D}"/>
              </a:ext>
            </a:extLst>
          </p:cNvPr>
          <p:cNvSpPr txBox="1"/>
          <p:nvPr/>
        </p:nvSpPr>
        <p:spPr>
          <a:xfrm>
            <a:off x="3701144" y="5532120"/>
            <a:ext cx="49916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Locations:  Cocoa Beach | Palm Bay | Viera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0DF30F6-61C5-469C-9AA6-9B16720A6F35}"/>
              </a:ext>
            </a:extLst>
          </p:cNvPr>
          <p:cNvSpPr txBox="1">
            <a:spLocks/>
          </p:cNvSpPr>
          <p:nvPr/>
        </p:nvSpPr>
        <p:spPr>
          <a:xfrm>
            <a:off x="365760" y="365760"/>
            <a:ext cx="8569968" cy="5662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9275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r>
              <a:rPr lang="en-US" dirty="0"/>
              <a:t>Sleep Centers</a:t>
            </a:r>
          </a:p>
        </p:txBody>
      </p:sp>
    </p:spTree>
    <p:extLst>
      <p:ext uri="{BB962C8B-B14F-4D97-AF65-F5344CB8AC3E}">
        <p14:creationId xmlns:p14="http://schemas.microsoft.com/office/powerpoint/2010/main" val="40814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A1952-CAE7-4539-B331-0528382148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60" y="1188720"/>
            <a:ext cx="8412480" cy="3287675"/>
          </a:xfrm>
        </p:spPr>
        <p:txBody>
          <a:bodyPr lIns="0" tIns="0" rIns="0" bIns="0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b="1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module is designed to:</a:t>
            </a:r>
          </a:p>
          <a:p>
            <a:pPr marL="2873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Provide an overview of Health First facilities and systems.</a:t>
            </a:r>
          </a:p>
          <a:p>
            <a:pPr marL="2873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Review where Health First Health Plans fits into the Health First corporate structure. </a:t>
            </a:r>
          </a:p>
          <a:p>
            <a:pPr marL="287338" indent="-2873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Review the Health First Integrated Delivery Network (IDN) and discuss available services.</a:t>
            </a:r>
          </a:p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 rot="10800000">
            <a:off x="5459766" y="4740029"/>
            <a:ext cx="3684231" cy="835147"/>
          </a:xfrm>
          <a:prstGeom prst="homePlate">
            <a:avLst>
              <a:gd name="adj" fmla="val 11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3E17E5-A90C-4AAA-AC9C-1B4B48C2C4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737" y="4854125"/>
            <a:ext cx="320339" cy="326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9076" y="4854125"/>
            <a:ext cx="261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 clickable link to HFHP website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365760"/>
            <a:ext cx="8412480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Module Description</a:t>
            </a:r>
          </a:p>
        </p:txBody>
      </p:sp>
    </p:spTree>
    <p:extLst>
      <p:ext uri="{BB962C8B-B14F-4D97-AF65-F5344CB8AC3E}">
        <p14:creationId xmlns:p14="http://schemas.microsoft.com/office/powerpoint/2010/main" val="27482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5987B62-B305-4921-A45D-D68043D220DC}"/>
              </a:ext>
            </a:extLst>
          </p:cNvPr>
          <p:cNvSpPr txBox="1"/>
          <p:nvPr/>
        </p:nvSpPr>
        <p:spPr>
          <a:xfrm>
            <a:off x="365760" y="1188719"/>
            <a:ext cx="2974125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Focuses on:</a:t>
            </a:r>
          </a:p>
          <a:p>
            <a:pPr marL="231775" indent="-2317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high-quality compassionate medical care in state-of-the-art facilities</a:t>
            </a:r>
          </a:p>
          <a:p>
            <a:pPr marL="231775" indent="-2317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treatments that are non-life-threatening injuries or illness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7C3B427-DF7F-4BE2-A791-0F073E4090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Health First | </a:t>
            </a:r>
            <a:r>
              <a:rPr lang="en-US" dirty="0" err="1"/>
              <a:t>AdventHealth</a:t>
            </a:r>
            <a:r>
              <a:rPr lang="en-US" dirty="0"/>
              <a:t> </a:t>
            </a:r>
            <a:r>
              <a:rPr lang="en-US" dirty="0" err="1"/>
              <a:t>Centra</a:t>
            </a:r>
            <a:r>
              <a:rPr lang="en-US" dirty="0"/>
              <a:t> Care</a:t>
            </a:r>
          </a:p>
        </p:txBody>
      </p:sp>
      <p:pic>
        <p:nvPicPr>
          <p:cNvPr id="14338" name="Picture 2" descr="Welcome - Urgent Care in Louisville, Kentucky - All Around Health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56" y="1188720"/>
            <a:ext cx="5224648" cy="3088812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148A78A1-141E-2D49-88F0-555761457528}"/>
              </a:ext>
            </a:extLst>
          </p:cNvPr>
          <p:cNvSpPr/>
          <p:nvPr/>
        </p:nvSpPr>
        <p:spPr>
          <a:xfrm flipH="1">
            <a:off x="2420983" y="5394960"/>
            <a:ext cx="6723011" cy="553998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DAD60-7DCB-2743-BE95-2C1D04CDECC3}"/>
              </a:ext>
            </a:extLst>
          </p:cNvPr>
          <p:cNvSpPr txBox="1"/>
          <p:nvPr/>
        </p:nvSpPr>
        <p:spPr>
          <a:xfrm>
            <a:off x="2629989" y="5532120"/>
            <a:ext cx="60628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Locations:  Cocoa Beach | Malabar | Melbourne | Titusville</a:t>
            </a:r>
          </a:p>
        </p:txBody>
      </p:sp>
    </p:spTree>
    <p:extLst>
      <p:ext uri="{BB962C8B-B14F-4D97-AF65-F5344CB8AC3E}">
        <p14:creationId xmlns:p14="http://schemas.microsoft.com/office/powerpoint/2010/main" val="8320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9EDA79-3054-4335-A007-9F57302E440A}"/>
              </a:ext>
            </a:extLst>
          </p:cNvPr>
          <p:cNvSpPr/>
          <p:nvPr/>
        </p:nvSpPr>
        <p:spPr>
          <a:xfrm>
            <a:off x="365758" y="1188720"/>
            <a:ext cx="4254278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provide customized complementary alternatives to help patients cope with pain, which allows them to benefit more from the traditional medical therapies that their primary doctors provide.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DD52944-7200-416B-ACBF-F21EFDFB6AD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800" y="182880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Pain Management</a:t>
            </a:r>
          </a:p>
        </p:txBody>
      </p:sp>
      <p:pic>
        <p:nvPicPr>
          <p:cNvPr id="15362" name="Picture 2" descr="Inversion therapy for back pain: How it works, risks, and benefi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6" r="14198"/>
          <a:stretch/>
        </p:blipFill>
        <p:spPr bwMode="auto">
          <a:xfrm>
            <a:off x="4889715" y="104552"/>
            <a:ext cx="4254278" cy="48152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0764704F-2001-4640-841C-F1FBBD4E29E0}"/>
              </a:ext>
            </a:extLst>
          </p:cNvPr>
          <p:cNvSpPr/>
          <p:nvPr/>
        </p:nvSpPr>
        <p:spPr>
          <a:xfrm flipH="1">
            <a:off x="3918857" y="5394960"/>
            <a:ext cx="5225136" cy="553998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14AB3-01E5-D34F-BA8A-873BE396C94F}"/>
              </a:ext>
            </a:extLst>
          </p:cNvPr>
          <p:cNvSpPr txBox="1"/>
          <p:nvPr/>
        </p:nvSpPr>
        <p:spPr>
          <a:xfrm>
            <a:off x="4171406" y="5532120"/>
            <a:ext cx="45214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Locations:  Cocoa Beach | Palm Bay</a:t>
            </a:r>
          </a:p>
        </p:txBody>
      </p:sp>
    </p:spTree>
    <p:extLst>
      <p:ext uri="{BB962C8B-B14F-4D97-AF65-F5344CB8AC3E}">
        <p14:creationId xmlns:p14="http://schemas.microsoft.com/office/powerpoint/2010/main" val="32571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B9A1B2-C9DE-4B8E-8EAE-F2E11BC7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" y="104871"/>
            <a:ext cx="9144000" cy="279918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20A840-72B1-41F7-95AC-2466C449FCFD}"/>
              </a:ext>
            </a:extLst>
          </p:cNvPr>
          <p:cNvSpPr txBox="1">
            <a:spLocks/>
          </p:cNvSpPr>
          <p:nvPr/>
        </p:nvSpPr>
        <p:spPr>
          <a:xfrm>
            <a:off x="365759" y="3631816"/>
            <a:ext cx="8412480" cy="10441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None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Health First Breast Center uses advanced technologies and treatments, ensuring our patients a comprehensive, timely and personalized approach to breast care.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imaging improves detection of invasive cancers and reduces false positives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navigators help patients every step of the way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wait times for results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Calm, comfortable atmosphere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79930A36-F5D3-4F54-B32C-3F139BBB21B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8338" y="191758"/>
            <a:ext cx="319808" cy="325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297601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/>
              <a:t>Breast Center</a:t>
            </a: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AD58A69-768E-264B-BEBA-1A9B797B6F90}"/>
              </a:ext>
            </a:extLst>
          </p:cNvPr>
          <p:cNvSpPr/>
          <p:nvPr/>
        </p:nvSpPr>
        <p:spPr>
          <a:xfrm flipH="1">
            <a:off x="3844088" y="5394960"/>
            <a:ext cx="5299905" cy="553998"/>
          </a:xfrm>
          <a:prstGeom prst="homePlate">
            <a:avLst>
              <a:gd name="adj" fmla="val 179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3691F-3397-5249-BA6A-D690BA230B96}"/>
              </a:ext>
            </a:extLst>
          </p:cNvPr>
          <p:cNvSpPr txBox="1"/>
          <p:nvPr/>
        </p:nvSpPr>
        <p:spPr>
          <a:xfrm>
            <a:off x="4174958" y="5532120"/>
            <a:ext cx="45178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 Health First Medical Group – Gateway</a:t>
            </a:r>
          </a:p>
        </p:txBody>
      </p:sp>
    </p:spTree>
    <p:extLst>
      <p:ext uri="{BB962C8B-B14F-4D97-AF65-F5344CB8AC3E}">
        <p14:creationId xmlns:p14="http://schemas.microsoft.com/office/powerpoint/2010/main" val="3095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48A665-EEF4-4951-B531-38D722266477}"/>
              </a:ext>
            </a:extLst>
          </p:cNvPr>
          <p:cNvSpPr txBox="1">
            <a:spLocks/>
          </p:cNvSpPr>
          <p:nvPr/>
        </p:nvSpPr>
        <p:spPr>
          <a:xfrm>
            <a:off x="1336562" y="2455002"/>
            <a:ext cx="6470877" cy="110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9275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09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6% of healthcare workers want more mental health support for staf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5" b="56097"/>
          <a:stretch/>
        </p:blipFill>
        <p:spPr bwMode="auto">
          <a:xfrm>
            <a:off x="0" y="97786"/>
            <a:ext cx="9144000" cy="268150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81680-174F-48DC-A062-586991588E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5760" y="3745375"/>
            <a:ext cx="8412480" cy="180994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060"/>
                </a:solidFill>
              </a:rPr>
              <a:t>“</a:t>
            </a:r>
            <a:r>
              <a:rPr lang="en-US" sz="2400" b="1" i="1" dirty="0">
                <a:solidFill>
                  <a:srgbClr val="002060"/>
                </a:solidFill>
              </a:rPr>
              <a:t>Skilled</a:t>
            </a:r>
            <a:r>
              <a:rPr lang="en-US" sz="2400" i="1" dirty="0">
                <a:solidFill>
                  <a:srgbClr val="002060"/>
                </a:solidFill>
              </a:rPr>
              <a:t> and </a:t>
            </a:r>
            <a:r>
              <a:rPr lang="en-US" sz="2400" b="1" i="1" dirty="0">
                <a:solidFill>
                  <a:srgbClr val="002060"/>
                </a:solidFill>
              </a:rPr>
              <a:t>dedicated</a:t>
            </a:r>
            <a:r>
              <a:rPr lang="en-US" sz="2400" i="1" dirty="0">
                <a:solidFill>
                  <a:srgbClr val="002060"/>
                </a:solidFill>
              </a:rPr>
              <a:t> people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060"/>
                </a:solidFill>
              </a:rPr>
              <a:t>delivering </a:t>
            </a:r>
            <a:r>
              <a:rPr lang="en-US" sz="2400" b="1" i="1" dirty="0">
                <a:solidFill>
                  <a:schemeClr val="tx2"/>
                </a:solidFill>
              </a:rPr>
              <a:t>high-quality</a:t>
            </a:r>
            <a:r>
              <a:rPr lang="en-US" sz="2400" i="1" dirty="0">
                <a:solidFill>
                  <a:srgbClr val="002060"/>
                </a:solidFill>
              </a:rPr>
              <a:t>, patient-centered care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060"/>
                </a:solidFill>
              </a:rPr>
              <a:t>that improves </a:t>
            </a:r>
            <a:r>
              <a:rPr lang="en-US" sz="2400" b="1" i="1" dirty="0">
                <a:solidFill>
                  <a:srgbClr val="002060"/>
                </a:solidFill>
              </a:rPr>
              <a:t>lives</a:t>
            </a:r>
            <a:r>
              <a:rPr lang="en-US" sz="2400" i="1" dirty="0">
                <a:solidFill>
                  <a:srgbClr val="002060"/>
                </a:solidFill>
              </a:rPr>
              <a:t> and </a:t>
            </a:r>
            <a:r>
              <a:rPr lang="en-US" sz="2400" b="1" i="1" dirty="0">
                <a:solidFill>
                  <a:srgbClr val="002060"/>
                </a:solidFill>
              </a:rPr>
              <a:t>communities</a:t>
            </a:r>
            <a:r>
              <a:rPr lang="en-US" sz="2400" i="1" dirty="0">
                <a:solidFill>
                  <a:srgbClr val="002060"/>
                </a:solidFill>
              </a:rPr>
              <a:t>.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rgbClr val="002060"/>
                </a:solidFill>
              </a:rPr>
              <a:t>Every person. Every time.”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3017520"/>
            <a:ext cx="8412480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7249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lates For Heart Health: The Benefits, Risks, and Rewar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7"/>
          <a:stretch/>
        </p:blipFill>
        <p:spPr bwMode="auto">
          <a:xfrm>
            <a:off x="1" y="107492"/>
            <a:ext cx="9143999" cy="2680434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5091-ED4E-47FB-952F-D83001CC1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1020" y="3749040"/>
            <a:ext cx="8173040" cy="128204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tx2"/>
                </a:solidFill>
              </a:rPr>
              <a:t>“Our </a:t>
            </a:r>
            <a:r>
              <a:rPr lang="en-US" sz="2400" b="1" i="1" dirty="0">
                <a:solidFill>
                  <a:schemeClr val="tx2"/>
                </a:solidFill>
              </a:rPr>
              <a:t>team</a:t>
            </a:r>
            <a:r>
              <a:rPr lang="en-US" sz="2400" i="1" dirty="0">
                <a:solidFill>
                  <a:schemeClr val="tx2"/>
                </a:solidFill>
              </a:rPr>
              <a:t> positively improving the </a:t>
            </a:r>
            <a:r>
              <a:rPr lang="en-US" sz="2400" b="1" i="1" dirty="0">
                <a:solidFill>
                  <a:schemeClr val="tx2"/>
                </a:solidFill>
              </a:rPr>
              <a:t>wellness</a:t>
            </a:r>
            <a:r>
              <a:rPr lang="en-US" sz="2400" i="1" dirty="0">
                <a:solidFill>
                  <a:schemeClr val="tx2"/>
                </a:solidFill>
              </a:rPr>
              <a:t> and </a:t>
            </a:r>
            <a:br>
              <a:rPr lang="en-US" sz="2400" i="1" dirty="0">
                <a:solidFill>
                  <a:schemeClr val="tx2"/>
                </a:solidFill>
              </a:rPr>
            </a:br>
            <a:r>
              <a:rPr lang="en-US" sz="2400" b="1" i="1" dirty="0">
                <a:solidFill>
                  <a:schemeClr val="tx2"/>
                </a:solidFill>
              </a:rPr>
              <a:t>health</a:t>
            </a:r>
            <a:r>
              <a:rPr lang="en-US" sz="2400" i="1" dirty="0">
                <a:solidFill>
                  <a:schemeClr val="tx2"/>
                </a:solidFill>
              </a:rPr>
              <a:t> of you and your </a:t>
            </a:r>
            <a:r>
              <a:rPr lang="en-US" sz="2400" b="1" i="1" dirty="0">
                <a:solidFill>
                  <a:schemeClr val="tx2"/>
                </a:solidFill>
              </a:rPr>
              <a:t>family</a:t>
            </a:r>
            <a:r>
              <a:rPr lang="en-US" sz="2400" i="1" dirty="0">
                <a:solidFill>
                  <a:schemeClr val="tx2"/>
                </a:solidFill>
              </a:rPr>
              <a:t> through excellent and </a:t>
            </a:r>
            <a:r>
              <a:rPr lang="en-US" sz="2400" b="1" i="1" dirty="0">
                <a:solidFill>
                  <a:schemeClr val="tx2"/>
                </a:solidFill>
              </a:rPr>
              <a:t>compassionate</a:t>
            </a:r>
            <a:r>
              <a:rPr lang="en-US" sz="2400" i="1" dirty="0">
                <a:solidFill>
                  <a:schemeClr val="tx2"/>
                </a:solidFill>
              </a:rPr>
              <a:t> healthcare.”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760" y="3017520"/>
            <a:ext cx="8412480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22818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Timeline of Progress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01963251"/>
              </p:ext>
            </p:extLst>
          </p:nvPr>
        </p:nvGraphicFramePr>
        <p:xfrm>
          <a:off x="265756" y="2083232"/>
          <a:ext cx="8569325" cy="4598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2676" y="2974601"/>
            <a:ext cx="953363" cy="833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100" kern="1200" dirty="0"/>
              <a:t>Brevard Hospital opens in Melbourne with 27 beds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382787" y="2222572"/>
            <a:ext cx="1323003" cy="695335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All three hospitals joined to form Health First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44910" y="1755349"/>
            <a:ext cx="1224509" cy="1100717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100" dirty="0"/>
              <a:t>Brevard Hospital becomes Holmes Regional Medical Center</a:t>
            </a:r>
          </a:p>
          <a:p>
            <a:pPr marL="57150" lvl="1" indent="-571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100" dirty="0"/>
              <a:t>Cape Canaveral Hospital opens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38709" y="3127019"/>
            <a:ext cx="692459" cy="7759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Palm Bay Hospital opens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597981" y="2856066"/>
            <a:ext cx="0" cy="131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2458" y="3807792"/>
            <a:ext cx="0" cy="366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96971" y="3737499"/>
            <a:ext cx="0" cy="43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014091" y="2917907"/>
            <a:ext cx="0" cy="12565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496016" y="4817184"/>
            <a:ext cx="1141334" cy="950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Health First Health Plans offers Brevard County Group Insurance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3531620" y="4562740"/>
            <a:ext cx="0" cy="299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829575" y="5357849"/>
            <a:ext cx="1216065" cy="761780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Health First Health Plans offers Medicare Insurance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291665" y="4749600"/>
            <a:ext cx="1153524" cy="762118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Health First Health Plans offers Individual Insurance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4586458" y="4580495"/>
            <a:ext cx="0" cy="777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599382" y="3196679"/>
            <a:ext cx="692283" cy="76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Viera Hospital opens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 flipH="1">
            <a:off x="5042175" y="3955978"/>
            <a:ext cx="3465" cy="249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5783336" y="4546422"/>
            <a:ext cx="0" cy="211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5996462" y="2499192"/>
            <a:ext cx="1141334" cy="950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Health First Health Plans and Florida Hospital create a partnership</a:t>
            </a:r>
          </a:p>
        </p:txBody>
      </p: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682318" y="3436961"/>
            <a:ext cx="0" cy="768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6817010" y="4987933"/>
            <a:ext cx="1409456" cy="1039452"/>
          </a:xfrm>
          <a:prstGeom prst="round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Florida Hospital Care Advantage Plans name change to AdventHealth Advantage Plans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7413787" y="4580495"/>
            <a:ext cx="0" cy="407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40">
            <a:extLst>
              <a:ext uri="{FF2B5EF4-FFF2-40B4-BE49-F238E27FC236}">
                <a16:creationId xmlns:a16="http://schemas.microsoft.com/office/drawing/2014/main" id="{4C6EB67C-8520-423E-9B06-F54D09E1CF85}"/>
              </a:ext>
            </a:extLst>
          </p:cNvPr>
          <p:cNvSpPr/>
          <p:nvPr/>
        </p:nvSpPr>
        <p:spPr>
          <a:xfrm>
            <a:off x="7633140" y="2325190"/>
            <a:ext cx="1141334" cy="13468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64009" tIns="22731" rIns="22731" bIns="22732" numCol="1" spcCol="1270" anchor="ctr" anchorCtr="0">
            <a:noAutofit/>
          </a:bodyPr>
          <a:lstStyle/>
          <a:p>
            <a:pPr marL="0" lvl="1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200" dirty="0"/>
              <a:t>Health First Health Plans and Oscar Health sign an Administrative Services Agreement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A330676-4774-48F0-83E5-00D2687C3E22}"/>
              </a:ext>
            </a:extLst>
          </p:cNvPr>
          <p:cNvCxnSpPr>
            <a:cxnSpLocks/>
          </p:cNvCxnSpPr>
          <p:nvPr/>
        </p:nvCxnSpPr>
        <p:spPr>
          <a:xfrm>
            <a:off x="8226466" y="3672087"/>
            <a:ext cx="0" cy="558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9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166881-6071-470A-B9EC-7CC7ABBB7E20}"/>
              </a:ext>
            </a:extLst>
          </p:cNvPr>
          <p:cNvSpPr txBox="1"/>
          <p:nvPr/>
        </p:nvSpPr>
        <p:spPr>
          <a:xfrm>
            <a:off x="365758" y="4748014"/>
            <a:ext cx="8412480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IDN encompasses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community-based care, access to a physician group and hospital care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strength of the Health First IDN,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First Health Plans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uniquely positioned to meet the healthcare needs of our community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1887C5-500D-4607-8BBA-546AB187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074" y="1220125"/>
            <a:ext cx="4401372" cy="31645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412480" cy="566207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Integrated Delivery Network</a:t>
            </a:r>
          </a:p>
        </p:txBody>
      </p:sp>
    </p:spTree>
    <p:extLst>
      <p:ext uri="{BB962C8B-B14F-4D97-AF65-F5344CB8AC3E}">
        <p14:creationId xmlns:p14="http://schemas.microsoft.com/office/powerpoint/2010/main" val="15553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6B33B0-D371-4C97-9C82-5C10C78A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529" y="1798320"/>
            <a:ext cx="2810942" cy="3261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3BB3F-F4C5-49FC-A02D-2B4D19E2FBC4}"/>
              </a:ext>
            </a:extLst>
          </p:cNvPr>
          <p:cNvSpPr txBox="1"/>
          <p:nvPr/>
        </p:nvSpPr>
        <p:spPr>
          <a:xfrm>
            <a:off x="800391" y="1570295"/>
            <a:ext cx="256284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Health 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that occurs to increase the level of wellness for our community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8BEFE-A1AF-4D87-B114-839952942FF5}"/>
              </a:ext>
            </a:extLst>
          </p:cNvPr>
          <p:cNvSpPr txBox="1"/>
          <p:nvPr/>
        </p:nvSpPr>
        <p:spPr>
          <a:xfrm>
            <a:off x="5814875" y="1782619"/>
            <a:ext cx="25885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Community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relationship with providers both employed and partnered with Health First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6CA32-69A4-471B-8380-D569FF52B9F1}"/>
              </a:ext>
            </a:extLst>
          </p:cNvPr>
          <p:cNvSpPr txBox="1"/>
          <p:nvPr/>
        </p:nvSpPr>
        <p:spPr>
          <a:xfrm>
            <a:off x="309320" y="4060140"/>
            <a:ext cx="2956264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Outpatient and Wellness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that occurs in the community before, after or instead of hospital care (such as home care, ambulatory or outpatient surgery, outpatient diagnostics and hospice that provides dignified end-of-life services)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C2606-25C1-4AC4-B4E0-E948F30330FF}"/>
              </a:ext>
            </a:extLst>
          </p:cNvPr>
          <p:cNvSpPr txBox="1"/>
          <p:nvPr/>
        </p:nvSpPr>
        <p:spPr>
          <a:xfrm>
            <a:off x="5814875" y="4060140"/>
            <a:ext cx="2825899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Care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times when care is needed in one of our four Health First hospitals (Cape Canaveral Hospital, Holmes Regional Medical Center, Palm Bay Hospital and Viera Hospital)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569968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First’s Role in the IDN</a:t>
            </a:r>
          </a:p>
        </p:txBody>
      </p:sp>
    </p:spTree>
    <p:extLst>
      <p:ext uri="{BB962C8B-B14F-4D97-AF65-F5344CB8AC3E}">
        <p14:creationId xmlns:p14="http://schemas.microsoft.com/office/powerpoint/2010/main" val="36709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035DC3-9E99-4E7C-A20B-E0B201A7D459}"/>
              </a:ext>
            </a:extLst>
          </p:cNvPr>
          <p:cNvSpPr txBox="1"/>
          <p:nvPr/>
        </p:nvSpPr>
        <p:spPr>
          <a:xfrm>
            <a:off x="365760" y="322215"/>
            <a:ext cx="8574098" cy="12284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600" b="1" dirty="0">
                <a:solidFill>
                  <a:srgbClr val="192757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Health First is not-for-profit.</a:t>
            </a:r>
          </a:p>
          <a:p>
            <a:r>
              <a:rPr lang="en-US" sz="3600" b="1" dirty="0">
                <a:solidFill>
                  <a:srgbClr val="192757"/>
                </a:solidFill>
                <a:latin typeface="Garamond" panose="02020404030301010803" pitchFamily="18" charset="0"/>
                <a:ea typeface="Arial" charset="0"/>
                <a:cs typeface="Arial" panose="020B0604020202020204" pitchFamily="34" charset="0"/>
              </a:rPr>
              <a:t>What does this mean for our community?</a:t>
            </a:r>
          </a:p>
        </p:txBody>
      </p:sp>
      <p:graphicFrame>
        <p:nvGraphicFramePr>
          <p:cNvPr id="6" name="Table 20">
            <a:extLst>
              <a:ext uri="{FF2B5EF4-FFF2-40B4-BE49-F238E27FC236}">
                <a16:creationId xmlns:a16="http://schemas.microsoft.com/office/drawing/2014/main" id="{C5CEF317-563C-4B22-B4F9-D117CA279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92258"/>
              </p:ext>
            </p:extLst>
          </p:nvPr>
        </p:nvGraphicFramePr>
        <p:xfrm>
          <a:off x="365760" y="1795780"/>
          <a:ext cx="8412480" cy="3119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1070541494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1231753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Not-for-Profit/Community-Minded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57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Profit/Investor-Owned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8262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Assets stay in the community.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Assets belong to investors/owners.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698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Local board of trustees serves without pay and balances financial decisions with community concerns.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Major decisions are often made by individuals outside the community, who emphasize creating profits for stockholders.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742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Not for “private” profit; no private person or corporation makes any profit.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Stockholders might be physicians who practice at the hospital; community members are generally not allowed to purchase stock.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62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 income above expenses is used to improve the health of the community.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Profits often leave the community.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19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a full spectrum of care – education, prevention and treatment – that benefits all members of the community.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kern="12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a full range of care that benefits the community they serve, however, focus is also placed on how to best serve their investors.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41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>
            <a:extLst>
              <a:ext uri="{FF2B5EF4-FFF2-40B4-BE49-F238E27FC236}">
                <a16:creationId xmlns:a16="http://schemas.microsoft.com/office/drawing/2014/main" id="{DCAB935F-5409-47BE-AB2A-D8ED4A961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270" y="2227472"/>
            <a:ext cx="4375673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Plan year 2022 Plan types offered include:</a:t>
            </a:r>
          </a:p>
          <a:p>
            <a:pPr marL="231775" indent="-231775"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Advantage</a:t>
            </a:r>
          </a:p>
          <a:p>
            <a:pPr marL="231775" indent="-231775"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and Family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62DB1-E4A4-4D76-B3D7-0F9C7BFDA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24" y="1694609"/>
            <a:ext cx="3686175" cy="3343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65760"/>
            <a:ext cx="8412480" cy="566207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First Health Plans</a:t>
            </a:r>
          </a:p>
        </p:txBody>
      </p:sp>
    </p:spTree>
    <p:extLst>
      <p:ext uri="{BB962C8B-B14F-4D97-AF65-F5344CB8AC3E}">
        <p14:creationId xmlns:p14="http://schemas.microsoft.com/office/powerpoint/2010/main" val="42313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HFHP19-002_New Powerpoint Template_HFHP and AdventHealth">
  <a:themeElements>
    <a:clrScheme name="HF Colors">
      <a:dk1>
        <a:srgbClr val="000000"/>
      </a:dk1>
      <a:lt1>
        <a:srgbClr val="FFFFFF"/>
      </a:lt1>
      <a:dk2>
        <a:srgbClr val="192757"/>
      </a:dk2>
      <a:lt2>
        <a:srgbClr val="E7E6E6"/>
      </a:lt2>
      <a:accent1>
        <a:srgbClr val="192756"/>
      </a:accent1>
      <a:accent2>
        <a:srgbClr val="3D7CBC"/>
      </a:accent2>
      <a:accent3>
        <a:srgbClr val="C8C9C8"/>
      </a:accent3>
      <a:accent4>
        <a:srgbClr val="D9E6F3"/>
      </a:accent4>
      <a:accent5>
        <a:srgbClr val="286096"/>
      </a:accent5>
      <a:accent6>
        <a:srgbClr val="3E3F3E"/>
      </a:accent6>
      <a:hlink>
        <a:srgbClr val="8CB2DA"/>
      </a:hlink>
      <a:folHlink>
        <a:srgbClr val="8D284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HP19-002_New Powerpoint Template_HFHP and AdventHealth_R1  -  Read-Only" id="{237FAE53-6EE2-4D2F-B70A-35CDD1AC13C1}" vid="{CDE85169-0C5F-401A-88DC-1B0FB7664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1898</TotalTime>
  <Words>1177</Words>
  <Application>Microsoft Office PowerPoint</Application>
  <PresentationFormat>On-screen Show (4:3)</PresentationFormat>
  <Paragraphs>135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Garamond</vt:lpstr>
      <vt:lpstr>Wingdings</vt:lpstr>
      <vt:lpstr>HFHP19-002_New Powerpoint Template_HFHP and AdventHealth</vt:lpstr>
      <vt:lpstr>PowerPoint Presentation</vt:lpstr>
      <vt:lpstr>Module Description</vt:lpstr>
      <vt:lpstr>Vision</vt:lpstr>
      <vt:lpstr>Mission</vt:lpstr>
      <vt:lpstr>Timeline of Progress</vt:lpstr>
      <vt:lpstr>The Integrated Delivery Network</vt:lpstr>
      <vt:lpstr>Health First’s Role in the IDN</vt:lpstr>
      <vt:lpstr>PowerPoint Presentation</vt:lpstr>
      <vt:lpstr>Health First Health Plans</vt:lpstr>
      <vt:lpstr>Medical Group</vt:lpstr>
      <vt:lpstr>Wound Care and Hyperbaric</vt:lpstr>
      <vt:lpstr>Medical Rehabilitation</vt:lpstr>
      <vt:lpstr>First Flight Air  Ambulance</vt:lpstr>
      <vt:lpstr>Aging Services</vt:lpstr>
      <vt:lpstr>Medical Equipment</vt:lpstr>
      <vt:lpstr>Hospice</vt:lpstr>
      <vt:lpstr>Family Pharmacy</vt:lpstr>
      <vt:lpstr>Home Care</vt:lpstr>
      <vt:lpstr>PowerPoint Presentation</vt:lpstr>
      <vt:lpstr>Health First | AdventHealth Centra Care</vt:lpstr>
      <vt:lpstr>Pain Management</vt:lpstr>
      <vt:lpstr>Breast Center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(44 pt)</dc:title>
  <dc:creator/>
  <cp:lastModifiedBy>Cole, Jennifer</cp:lastModifiedBy>
  <cp:revision>157</cp:revision>
  <cp:lastPrinted>2019-12-06T15:56:55Z</cp:lastPrinted>
  <dcterms:created xsi:type="dcterms:W3CDTF">2019-05-22T13:37:05Z</dcterms:created>
  <dcterms:modified xsi:type="dcterms:W3CDTF">2021-10-14T20:08:08Z</dcterms:modified>
</cp:coreProperties>
</file>